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sldIdLst>
    <p:sldId id="270" r:id="rId3"/>
    <p:sldId id="271" r:id="rId4"/>
    <p:sldId id="307" r:id="rId5"/>
    <p:sldId id="462" r:id="rId6"/>
    <p:sldId id="463" r:id="rId7"/>
    <p:sldId id="368" r:id="rId8"/>
    <p:sldId id="362" r:id="rId9"/>
    <p:sldId id="274" r:id="rId10"/>
    <p:sldId id="363" r:id="rId11"/>
    <p:sldId id="276" r:id="rId12"/>
    <p:sldId id="277" r:id="rId13"/>
    <p:sldId id="278" r:id="rId14"/>
    <p:sldId id="281" r:id="rId15"/>
    <p:sldId id="464" r:id="rId16"/>
    <p:sldId id="465" r:id="rId17"/>
    <p:sldId id="467" r:id="rId18"/>
    <p:sldId id="466" r:id="rId19"/>
    <p:sldId id="468" r:id="rId20"/>
    <p:sldId id="301" r:id="rId21"/>
    <p:sldId id="383" r:id="rId22"/>
    <p:sldId id="384" r:id="rId23"/>
    <p:sldId id="387" r:id="rId24"/>
    <p:sldId id="431" r:id="rId25"/>
    <p:sldId id="283" r:id="rId26"/>
    <p:sldId id="257" r:id="rId27"/>
    <p:sldId id="321" r:id="rId28"/>
    <p:sldId id="353" r:id="rId29"/>
    <p:sldId id="346" r:id="rId30"/>
    <p:sldId id="460" r:id="rId31"/>
    <p:sldId id="302" r:id="rId32"/>
    <p:sldId id="319" r:id="rId33"/>
    <p:sldId id="322" r:id="rId34"/>
    <p:sldId id="282" r:id="rId35"/>
    <p:sldId id="348" r:id="rId36"/>
    <p:sldId id="333" r:id="rId37"/>
    <p:sldId id="355" r:id="rId38"/>
    <p:sldId id="357" r:id="rId39"/>
    <p:sldId id="369" r:id="rId40"/>
    <p:sldId id="370" r:id="rId41"/>
    <p:sldId id="334" r:id="rId42"/>
    <p:sldId id="327" r:id="rId43"/>
    <p:sldId id="335" r:id="rId44"/>
    <p:sldId id="461" r:id="rId45"/>
    <p:sldId id="342" r:id="rId46"/>
    <p:sldId id="316" r:id="rId47"/>
    <p:sldId id="317" r:id="rId48"/>
    <p:sldId id="318" r:id="rId49"/>
    <p:sldId id="358" r:id="rId50"/>
    <p:sldId id="343" r:id="rId51"/>
    <p:sldId id="381" r:id="rId52"/>
    <p:sldId id="280" r:id="rId53"/>
    <p:sldId id="360" r:id="rId54"/>
    <p:sldId id="323" r:id="rId55"/>
    <p:sldId id="325" r:id="rId56"/>
    <p:sldId id="326" r:id="rId57"/>
    <p:sldId id="311" r:id="rId58"/>
    <p:sldId id="312" r:id="rId59"/>
    <p:sldId id="313" r:id="rId60"/>
    <p:sldId id="315" r:id="rId61"/>
    <p:sldId id="31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BD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660"/>
  </p:normalViewPr>
  <p:slideViewPr>
    <p:cSldViewPr snapToGrid="0">
      <p:cViewPr varScale="1">
        <p:scale>
          <a:sx n="86" d="100"/>
          <a:sy n="86" d="100"/>
        </p:scale>
        <p:origin x="16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BE5F6D-9315-4EFA-8798-8F33894503D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3921D81F-8295-49DF-99A1-89D87EB4598A}">
      <dgm:prSet phldrT="[Text]" custT="1"/>
      <dgm:spPr>
        <a:solidFill>
          <a:schemeClr val="tx1"/>
        </a:solidFill>
      </dgm:spPr>
      <dgm:t>
        <a:bodyPr/>
        <a:lstStyle/>
        <a:p>
          <a:r>
            <a:rPr lang="en-US" sz="2800" dirty="0"/>
            <a:t>1</a:t>
          </a:r>
        </a:p>
      </dgm:t>
    </dgm:pt>
    <dgm:pt modelId="{22A3C1A8-38F2-46DB-AC8E-259B562943F2}" type="parTrans" cxnId="{9A62D785-36CA-4B43-9F6C-598186C420AA}">
      <dgm:prSet/>
      <dgm:spPr/>
      <dgm:t>
        <a:bodyPr/>
        <a:lstStyle/>
        <a:p>
          <a:endParaRPr lang="en-US" sz="2800"/>
        </a:p>
      </dgm:t>
    </dgm:pt>
    <dgm:pt modelId="{61F2BF06-F1F4-4744-BDFA-3038290A627B}" type="sibTrans" cxnId="{9A62D785-36CA-4B43-9F6C-598186C420AA}">
      <dgm:prSet/>
      <dgm:spPr/>
      <dgm:t>
        <a:bodyPr/>
        <a:lstStyle/>
        <a:p>
          <a:endParaRPr lang="en-US" sz="2800"/>
        </a:p>
      </dgm:t>
    </dgm:pt>
    <dgm:pt modelId="{B13B9D13-19E0-4366-9F97-7F380A15BCF8}">
      <dgm:prSet phldrT="[Text]" custT="1"/>
      <dgm:spPr/>
      <dgm:t>
        <a:bodyPr/>
        <a:lstStyle/>
        <a:p>
          <a:r>
            <a:rPr lang="en-US" sz="2800" dirty="0"/>
            <a:t>Information Gain: Causation</a:t>
          </a:r>
        </a:p>
      </dgm:t>
    </dgm:pt>
    <dgm:pt modelId="{D2931575-ACB7-442B-9159-AD2D45622A89}" type="parTrans" cxnId="{085CFD7E-1E1B-4373-B9B7-C3184D809A9C}">
      <dgm:prSet/>
      <dgm:spPr/>
      <dgm:t>
        <a:bodyPr/>
        <a:lstStyle/>
        <a:p>
          <a:endParaRPr lang="en-US" sz="2800"/>
        </a:p>
      </dgm:t>
    </dgm:pt>
    <dgm:pt modelId="{28784AB0-D8FC-490B-862A-6E0CA9014FBF}" type="sibTrans" cxnId="{085CFD7E-1E1B-4373-B9B7-C3184D809A9C}">
      <dgm:prSet/>
      <dgm:spPr/>
      <dgm:t>
        <a:bodyPr/>
        <a:lstStyle/>
        <a:p>
          <a:endParaRPr lang="en-US" sz="2800"/>
        </a:p>
      </dgm:t>
    </dgm:pt>
    <dgm:pt modelId="{CF790C3B-4498-4A39-90F2-D41D32624DDF}">
      <dgm:prSet phldrT="[Text]" custT="1"/>
      <dgm:spPr>
        <a:solidFill>
          <a:schemeClr val="tx1"/>
        </a:solidFill>
      </dgm:spPr>
      <dgm:t>
        <a:bodyPr/>
        <a:lstStyle/>
        <a:p>
          <a:r>
            <a:rPr lang="en-US" sz="2800" dirty="0"/>
            <a:t>2</a:t>
          </a:r>
        </a:p>
      </dgm:t>
    </dgm:pt>
    <dgm:pt modelId="{AC297F5B-9309-41C5-B6B4-CC3208D902F7}" type="parTrans" cxnId="{553393D9-4A9D-4944-A2E6-C1F0D9B2BFA1}">
      <dgm:prSet/>
      <dgm:spPr/>
      <dgm:t>
        <a:bodyPr/>
        <a:lstStyle/>
        <a:p>
          <a:endParaRPr lang="en-US" sz="2800"/>
        </a:p>
      </dgm:t>
    </dgm:pt>
    <dgm:pt modelId="{8ADAD85F-634B-4D91-A002-C7D180A4F8AF}" type="sibTrans" cxnId="{553393D9-4A9D-4944-A2E6-C1F0D9B2BFA1}">
      <dgm:prSet/>
      <dgm:spPr/>
      <dgm:t>
        <a:bodyPr/>
        <a:lstStyle/>
        <a:p>
          <a:endParaRPr lang="en-US" sz="2800"/>
        </a:p>
      </dgm:t>
    </dgm:pt>
    <dgm:pt modelId="{76FF88AD-3B13-41E3-A96F-E2C1C3F9D10B}">
      <dgm:prSet phldrT="[Text]" custT="1"/>
      <dgm:spPr>
        <a:solidFill>
          <a:schemeClr val="tx1"/>
        </a:solidFill>
      </dgm:spPr>
      <dgm:t>
        <a:bodyPr/>
        <a:lstStyle/>
        <a:p>
          <a:r>
            <a:rPr lang="en-US" sz="2800" dirty="0"/>
            <a:t>3</a:t>
          </a:r>
        </a:p>
      </dgm:t>
    </dgm:pt>
    <dgm:pt modelId="{DF70586A-9164-4382-BCB1-A19FC57108DC}" type="parTrans" cxnId="{A2D82C19-1983-411F-BA68-51A26BDE0C0C}">
      <dgm:prSet/>
      <dgm:spPr/>
      <dgm:t>
        <a:bodyPr/>
        <a:lstStyle/>
        <a:p>
          <a:endParaRPr lang="en-US" sz="2800"/>
        </a:p>
      </dgm:t>
    </dgm:pt>
    <dgm:pt modelId="{576CC8A4-1BC7-4C83-A5D8-93F4F29945F1}" type="sibTrans" cxnId="{A2D82C19-1983-411F-BA68-51A26BDE0C0C}">
      <dgm:prSet/>
      <dgm:spPr/>
      <dgm:t>
        <a:bodyPr/>
        <a:lstStyle/>
        <a:p>
          <a:endParaRPr lang="en-US" sz="2800"/>
        </a:p>
      </dgm:t>
    </dgm:pt>
    <dgm:pt modelId="{92A5DD99-EA15-499B-B3A1-A557104592B5}">
      <dgm:prSet phldrT="[Text]" custT="1"/>
      <dgm:spPr/>
      <dgm:t>
        <a:bodyPr/>
        <a:lstStyle/>
        <a:p>
          <a:r>
            <a:rPr lang="en-US" sz="2800" dirty="0"/>
            <a:t>Efficient Execution Given Limited Resources</a:t>
          </a:r>
        </a:p>
      </dgm:t>
    </dgm:pt>
    <dgm:pt modelId="{4078B534-F7D0-4041-8213-CFD98B8FA1F3}" type="parTrans" cxnId="{A72DBC82-7596-4A4A-A8B9-32F447D87B9D}">
      <dgm:prSet/>
      <dgm:spPr/>
      <dgm:t>
        <a:bodyPr/>
        <a:lstStyle/>
        <a:p>
          <a:endParaRPr lang="en-US" sz="2800"/>
        </a:p>
      </dgm:t>
    </dgm:pt>
    <dgm:pt modelId="{104B3B89-F971-4BB0-8D4F-4DB1C9075E0B}" type="sibTrans" cxnId="{A72DBC82-7596-4A4A-A8B9-32F447D87B9D}">
      <dgm:prSet/>
      <dgm:spPr/>
      <dgm:t>
        <a:bodyPr/>
        <a:lstStyle/>
        <a:p>
          <a:endParaRPr lang="en-US" sz="2800"/>
        </a:p>
      </dgm:t>
    </dgm:pt>
    <dgm:pt modelId="{B7A8FBB7-F1F1-4466-8A6F-C11A30C87885}">
      <dgm:prSet phldrT="[Text]" custT="1"/>
      <dgm:spPr/>
      <dgm:t>
        <a:bodyPr/>
        <a:lstStyle/>
        <a:p>
          <a:r>
            <a:rPr lang="en-US" sz="2800" dirty="0"/>
            <a:t>Good Decision Making</a:t>
          </a:r>
        </a:p>
      </dgm:t>
    </dgm:pt>
    <dgm:pt modelId="{844E1724-F213-4E20-9B69-92D016348BD9}" type="sibTrans" cxnId="{6F8FCB96-6938-4471-8952-F206C852BD57}">
      <dgm:prSet/>
      <dgm:spPr/>
      <dgm:t>
        <a:bodyPr/>
        <a:lstStyle/>
        <a:p>
          <a:endParaRPr lang="en-US" sz="2800"/>
        </a:p>
      </dgm:t>
    </dgm:pt>
    <dgm:pt modelId="{DB03D896-6045-4FFD-8AC2-545404B135EE}" type="parTrans" cxnId="{6F8FCB96-6938-4471-8952-F206C852BD57}">
      <dgm:prSet/>
      <dgm:spPr/>
      <dgm:t>
        <a:bodyPr/>
        <a:lstStyle/>
        <a:p>
          <a:endParaRPr lang="en-US" sz="2800"/>
        </a:p>
      </dgm:t>
    </dgm:pt>
    <dgm:pt modelId="{0BC8EE2E-3EAC-4A8A-A77B-728396DEE5A9}">
      <dgm:prSet custT="1"/>
      <dgm:spPr>
        <a:solidFill>
          <a:schemeClr val="tx1"/>
        </a:solidFill>
      </dgm:spPr>
      <dgm:t>
        <a:bodyPr/>
        <a:lstStyle/>
        <a:p>
          <a:r>
            <a:rPr lang="en-US" sz="2800" dirty="0"/>
            <a:t>4</a:t>
          </a:r>
        </a:p>
      </dgm:t>
    </dgm:pt>
    <dgm:pt modelId="{2DED613A-FFCF-452A-8CE5-39A28B3DCE2F}" type="parTrans" cxnId="{8620D6C7-57B0-42F3-8F71-3247716DFF66}">
      <dgm:prSet/>
      <dgm:spPr/>
      <dgm:t>
        <a:bodyPr/>
        <a:lstStyle/>
        <a:p>
          <a:endParaRPr lang="en-US" sz="2800"/>
        </a:p>
      </dgm:t>
    </dgm:pt>
    <dgm:pt modelId="{2934384C-5D33-4CF2-B9F2-FB7434C0A112}" type="sibTrans" cxnId="{8620D6C7-57B0-42F3-8F71-3247716DFF66}">
      <dgm:prSet/>
      <dgm:spPr/>
      <dgm:t>
        <a:bodyPr/>
        <a:lstStyle/>
        <a:p>
          <a:endParaRPr lang="en-US" sz="2800"/>
        </a:p>
      </dgm:t>
    </dgm:pt>
    <dgm:pt modelId="{6E59E7E0-85AC-4ECE-B447-14E0E87EA2EE}">
      <dgm:prSet custT="1"/>
      <dgm:spPr/>
      <dgm:t>
        <a:bodyPr/>
        <a:lstStyle/>
        <a:p>
          <a:r>
            <a:rPr lang="en-US" sz="2800" dirty="0"/>
            <a:t>Realization of Competitive Advantage and Value for the Organization</a:t>
          </a:r>
        </a:p>
      </dgm:t>
    </dgm:pt>
    <dgm:pt modelId="{845FFBF4-8C5D-49CF-A192-D7D1134DFD0D}" type="parTrans" cxnId="{4FD530F0-C13F-47D4-87F1-6B39D824DE63}">
      <dgm:prSet/>
      <dgm:spPr/>
      <dgm:t>
        <a:bodyPr/>
        <a:lstStyle/>
        <a:p>
          <a:endParaRPr lang="en-US" sz="2800"/>
        </a:p>
      </dgm:t>
    </dgm:pt>
    <dgm:pt modelId="{7C85640E-42BB-4BCD-81FF-7AD6223F5E0C}" type="sibTrans" cxnId="{4FD530F0-C13F-47D4-87F1-6B39D824DE63}">
      <dgm:prSet/>
      <dgm:spPr/>
      <dgm:t>
        <a:bodyPr/>
        <a:lstStyle/>
        <a:p>
          <a:endParaRPr lang="en-US" sz="2800"/>
        </a:p>
      </dgm:t>
    </dgm:pt>
    <dgm:pt modelId="{F7F976B0-4217-4FD7-BFF7-CE87C19C3B0B}" type="pres">
      <dgm:prSet presAssocID="{DFBE5F6D-9315-4EFA-8798-8F33894503D3}" presName="linearFlow" presStyleCnt="0">
        <dgm:presLayoutVars>
          <dgm:dir/>
          <dgm:animLvl val="lvl"/>
          <dgm:resizeHandles val="exact"/>
        </dgm:presLayoutVars>
      </dgm:prSet>
      <dgm:spPr/>
    </dgm:pt>
    <dgm:pt modelId="{2F471B46-C686-4641-BD05-8CC8B99324D6}" type="pres">
      <dgm:prSet presAssocID="{3921D81F-8295-49DF-99A1-89D87EB4598A}" presName="composite" presStyleCnt="0"/>
      <dgm:spPr/>
    </dgm:pt>
    <dgm:pt modelId="{B8A4E712-B0F2-4803-996D-8C56C4A41F7A}" type="pres">
      <dgm:prSet presAssocID="{3921D81F-8295-49DF-99A1-89D87EB4598A}" presName="parentText" presStyleLbl="alignNode1" presStyleIdx="0" presStyleCnt="4">
        <dgm:presLayoutVars>
          <dgm:chMax val="1"/>
          <dgm:bulletEnabled val="1"/>
        </dgm:presLayoutVars>
      </dgm:prSet>
      <dgm:spPr/>
    </dgm:pt>
    <dgm:pt modelId="{B3BF7101-569A-4C10-A978-FB3231BC1A69}" type="pres">
      <dgm:prSet presAssocID="{3921D81F-8295-49DF-99A1-89D87EB4598A}" presName="descendantText" presStyleLbl="alignAcc1" presStyleIdx="0" presStyleCnt="4">
        <dgm:presLayoutVars>
          <dgm:bulletEnabled val="1"/>
        </dgm:presLayoutVars>
      </dgm:prSet>
      <dgm:spPr/>
    </dgm:pt>
    <dgm:pt modelId="{1DDE3281-1F28-4493-AE00-469A795195CB}" type="pres">
      <dgm:prSet presAssocID="{61F2BF06-F1F4-4744-BDFA-3038290A627B}" presName="sp" presStyleCnt="0"/>
      <dgm:spPr/>
    </dgm:pt>
    <dgm:pt modelId="{71FF5014-BED3-420F-97C5-D8AB8124CF87}" type="pres">
      <dgm:prSet presAssocID="{CF790C3B-4498-4A39-90F2-D41D32624DDF}" presName="composite" presStyleCnt="0"/>
      <dgm:spPr/>
    </dgm:pt>
    <dgm:pt modelId="{20BC6C87-D2F0-41E4-AC36-9E675CE9A0D5}" type="pres">
      <dgm:prSet presAssocID="{CF790C3B-4498-4A39-90F2-D41D32624DDF}" presName="parentText" presStyleLbl="alignNode1" presStyleIdx="1" presStyleCnt="4">
        <dgm:presLayoutVars>
          <dgm:chMax val="1"/>
          <dgm:bulletEnabled val="1"/>
        </dgm:presLayoutVars>
      </dgm:prSet>
      <dgm:spPr/>
    </dgm:pt>
    <dgm:pt modelId="{CC8CE4B0-C429-46E5-9EC9-443A14F278DA}" type="pres">
      <dgm:prSet presAssocID="{CF790C3B-4498-4A39-90F2-D41D32624DDF}" presName="descendantText" presStyleLbl="alignAcc1" presStyleIdx="1" presStyleCnt="4">
        <dgm:presLayoutVars>
          <dgm:bulletEnabled val="1"/>
        </dgm:presLayoutVars>
      </dgm:prSet>
      <dgm:spPr/>
    </dgm:pt>
    <dgm:pt modelId="{8B4798C5-A6E0-406C-A8AA-4FAF3D1679B0}" type="pres">
      <dgm:prSet presAssocID="{8ADAD85F-634B-4D91-A002-C7D180A4F8AF}" presName="sp" presStyleCnt="0"/>
      <dgm:spPr/>
    </dgm:pt>
    <dgm:pt modelId="{0CE706E6-7C7D-43C8-94D0-BC17915F222F}" type="pres">
      <dgm:prSet presAssocID="{76FF88AD-3B13-41E3-A96F-E2C1C3F9D10B}" presName="composite" presStyleCnt="0"/>
      <dgm:spPr/>
    </dgm:pt>
    <dgm:pt modelId="{B2279CA9-C990-4660-BB5F-EBED3C118E27}" type="pres">
      <dgm:prSet presAssocID="{76FF88AD-3B13-41E3-A96F-E2C1C3F9D10B}" presName="parentText" presStyleLbl="alignNode1" presStyleIdx="2" presStyleCnt="4">
        <dgm:presLayoutVars>
          <dgm:chMax val="1"/>
          <dgm:bulletEnabled val="1"/>
        </dgm:presLayoutVars>
      </dgm:prSet>
      <dgm:spPr/>
    </dgm:pt>
    <dgm:pt modelId="{AE4256FE-2045-415B-B416-30C102F9AE26}" type="pres">
      <dgm:prSet presAssocID="{76FF88AD-3B13-41E3-A96F-E2C1C3F9D10B}" presName="descendantText" presStyleLbl="alignAcc1" presStyleIdx="2" presStyleCnt="4">
        <dgm:presLayoutVars>
          <dgm:bulletEnabled val="1"/>
        </dgm:presLayoutVars>
      </dgm:prSet>
      <dgm:spPr/>
    </dgm:pt>
    <dgm:pt modelId="{8D24F1CA-A7F8-4A44-AFB2-8D46BB3097C4}" type="pres">
      <dgm:prSet presAssocID="{576CC8A4-1BC7-4C83-A5D8-93F4F29945F1}" presName="sp" presStyleCnt="0"/>
      <dgm:spPr/>
    </dgm:pt>
    <dgm:pt modelId="{7EB153F2-DE37-4470-B3C7-EE784C532CDE}" type="pres">
      <dgm:prSet presAssocID="{0BC8EE2E-3EAC-4A8A-A77B-728396DEE5A9}" presName="composite" presStyleCnt="0"/>
      <dgm:spPr/>
    </dgm:pt>
    <dgm:pt modelId="{27E1D9DE-6A75-4EF6-B169-C61B8FCAA59E}" type="pres">
      <dgm:prSet presAssocID="{0BC8EE2E-3EAC-4A8A-A77B-728396DEE5A9}" presName="parentText" presStyleLbl="alignNode1" presStyleIdx="3" presStyleCnt="4">
        <dgm:presLayoutVars>
          <dgm:chMax val="1"/>
          <dgm:bulletEnabled val="1"/>
        </dgm:presLayoutVars>
      </dgm:prSet>
      <dgm:spPr/>
    </dgm:pt>
    <dgm:pt modelId="{75AC2036-F80E-4AEC-A629-C8616B0277B1}" type="pres">
      <dgm:prSet presAssocID="{0BC8EE2E-3EAC-4A8A-A77B-728396DEE5A9}" presName="descendantText" presStyleLbl="alignAcc1" presStyleIdx="3" presStyleCnt="4">
        <dgm:presLayoutVars>
          <dgm:bulletEnabled val="1"/>
        </dgm:presLayoutVars>
      </dgm:prSet>
      <dgm:spPr/>
    </dgm:pt>
  </dgm:ptLst>
  <dgm:cxnLst>
    <dgm:cxn modelId="{50588307-4ACD-4BE1-BBA7-1EC58E6671EC}" type="presOf" srcId="{B7A8FBB7-F1F1-4466-8A6F-C11A30C87885}" destId="{CC8CE4B0-C429-46E5-9EC9-443A14F278DA}" srcOrd="0" destOrd="0" presId="urn:microsoft.com/office/officeart/2005/8/layout/chevron2"/>
    <dgm:cxn modelId="{0B4F680E-46CB-4E08-889E-8C3EFCE205FC}" type="presOf" srcId="{DFBE5F6D-9315-4EFA-8798-8F33894503D3}" destId="{F7F976B0-4217-4FD7-BFF7-CE87C19C3B0B}" srcOrd="0" destOrd="0" presId="urn:microsoft.com/office/officeart/2005/8/layout/chevron2"/>
    <dgm:cxn modelId="{A2D82C19-1983-411F-BA68-51A26BDE0C0C}" srcId="{DFBE5F6D-9315-4EFA-8798-8F33894503D3}" destId="{76FF88AD-3B13-41E3-A96F-E2C1C3F9D10B}" srcOrd="2" destOrd="0" parTransId="{DF70586A-9164-4382-BCB1-A19FC57108DC}" sibTransId="{576CC8A4-1BC7-4C83-A5D8-93F4F29945F1}"/>
    <dgm:cxn modelId="{89D67C48-7321-4A37-8A2C-70376174852D}" type="presOf" srcId="{92A5DD99-EA15-499B-B3A1-A557104592B5}" destId="{AE4256FE-2045-415B-B416-30C102F9AE26}" srcOrd="0" destOrd="0" presId="urn:microsoft.com/office/officeart/2005/8/layout/chevron2"/>
    <dgm:cxn modelId="{BF74A74F-E214-4759-B3DC-CFC8BC64BEDD}" type="presOf" srcId="{3921D81F-8295-49DF-99A1-89D87EB4598A}" destId="{B8A4E712-B0F2-4803-996D-8C56C4A41F7A}" srcOrd="0" destOrd="0" presId="urn:microsoft.com/office/officeart/2005/8/layout/chevron2"/>
    <dgm:cxn modelId="{6679A57A-71C2-4325-B688-9D11AC9A43A2}" type="presOf" srcId="{B13B9D13-19E0-4366-9F97-7F380A15BCF8}" destId="{B3BF7101-569A-4C10-A978-FB3231BC1A69}" srcOrd="0" destOrd="0" presId="urn:microsoft.com/office/officeart/2005/8/layout/chevron2"/>
    <dgm:cxn modelId="{085CFD7E-1E1B-4373-B9B7-C3184D809A9C}" srcId="{3921D81F-8295-49DF-99A1-89D87EB4598A}" destId="{B13B9D13-19E0-4366-9F97-7F380A15BCF8}" srcOrd="0" destOrd="0" parTransId="{D2931575-ACB7-442B-9159-AD2D45622A89}" sibTransId="{28784AB0-D8FC-490B-862A-6E0CA9014FBF}"/>
    <dgm:cxn modelId="{A72DBC82-7596-4A4A-A8B9-32F447D87B9D}" srcId="{76FF88AD-3B13-41E3-A96F-E2C1C3F9D10B}" destId="{92A5DD99-EA15-499B-B3A1-A557104592B5}" srcOrd="0" destOrd="0" parTransId="{4078B534-F7D0-4041-8213-CFD98B8FA1F3}" sibTransId="{104B3B89-F971-4BB0-8D4F-4DB1C9075E0B}"/>
    <dgm:cxn modelId="{9A62D785-36CA-4B43-9F6C-598186C420AA}" srcId="{DFBE5F6D-9315-4EFA-8798-8F33894503D3}" destId="{3921D81F-8295-49DF-99A1-89D87EB4598A}" srcOrd="0" destOrd="0" parTransId="{22A3C1A8-38F2-46DB-AC8E-259B562943F2}" sibTransId="{61F2BF06-F1F4-4744-BDFA-3038290A627B}"/>
    <dgm:cxn modelId="{6F8FCB96-6938-4471-8952-F206C852BD57}" srcId="{CF790C3B-4498-4A39-90F2-D41D32624DDF}" destId="{B7A8FBB7-F1F1-4466-8A6F-C11A30C87885}" srcOrd="0" destOrd="0" parTransId="{DB03D896-6045-4FFD-8AC2-545404B135EE}" sibTransId="{844E1724-F213-4E20-9B69-92D016348BD9}"/>
    <dgm:cxn modelId="{8620D6C7-57B0-42F3-8F71-3247716DFF66}" srcId="{DFBE5F6D-9315-4EFA-8798-8F33894503D3}" destId="{0BC8EE2E-3EAC-4A8A-A77B-728396DEE5A9}" srcOrd="3" destOrd="0" parTransId="{2DED613A-FFCF-452A-8CE5-39A28B3DCE2F}" sibTransId="{2934384C-5D33-4CF2-B9F2-FB7434C0A112}"/>
    <dgm:cxn modelId="{553393D9-4A9D-4944-A2E6-C1F0D9B2BFA1}" srcId="{DFBE5F6D-9315-4EFA-8798-8F33894503D3}" destId="{CF790C3B-4498-4A39-90F2-D41D32624DDF}" srcOrd="1" destOrd="0" parTransId="{AC297F5B-9309-41C5-B6B4-CC3208D902F7}" sibTransId="{8ADAD85F-634B-4D91-A002-C7D180A4F8AF}"/>
    <dgm:cxn modelId="{B1D96ADD-CBE0-47EC-8C5C-756FEEB76135}" type="presOf" srcId="{0BC8EE2E-3EAC-4A8A-A77B-728396DEE5A9}" destId="{27E1D9DE-6A75-4EF6-B169-C61B8FCAA59E}" srcOrd="0" destOrd="0" presId="urn:microsoft.com/office/officeart/2005/8/layout/chevron2"/>
    <dgm:cxn modelId="{9FA977DE-12EE-4AE9-A2A0-1E8E03EF3890}" type="presOf" srcId="{6E59E7E0-85AC-4ECE-B447-14E0E87EA2EE}" destId="{75AC2036-F80E-4AEC-A629-C8616B0277B1}" srcOrd="0" destOrd="0" presId="urn:microsoft.com/office/officeart/2005/8/layout/chevron2"/>
    <dgm:cxn modelId="{F6699AE3-30E6-41F8-9389-C5EB7F1AA1DD}" type="presOf" srcId="{CF790C3B-4498-4A39-90F2-D41D32624DDF}" destId="{20BC6C87-D2F0-41E4-AC36-9E675CE9A0D5}" srcOrd="0" destOrd="0" presId="urn:microsoft.com/office/officeart/2005/8/layout/chevron2"/>
    <dgm:cxn modelId="{4FD530F0-C13F-47D4-87F1-6B39D824DE63}" srcId="{0BC8EE2E-3EAC-4A8A-A77B-728396DEE5A9}" destId="{6E59E7E0-85AC-4ECE-B447-14E0E87EA2EE}" srcOrd="0" destOrd="0" parTransId="{845FFBF4-8C5D-49CF-A192-D7D1134DFD0D}" sibTransId="{7C85640E-42BB-4BCD-81FF-7AD6223F5E0C}"/>
    <dgm:cxn modelId="{308AD7FF-3409-46DE-BF08-1604FE795DE7}" type="presOf" srcId="{76FF88AD-3B13-41E3-A96F-E2C1C3F9D10B}" destId="{B2279CA9-C990-4660-BB5F-EBED3C118E27}" srcOrd="0" destOrd="0" presId="urn:microsoft.com/office/officeart/2005/8/layout/chevron2"/>
    <dgm:cxn modelId="{6142B512-7D4B-4460-BF3A-6950D4719A30}" type="presParOf" srcId="{F7F976B0-4217-4FD7-BFF7-CE87C19C3B0B}" destId="{2F471B46-C686-4641-BD05-8CC8B99324D6}" srcOrd="0" destOrd="0" presId="urn:microsoft.com/office/officeart/2005/8/layout/chevron2"/>
    <dgm:cxn modelId="{05E0CC89-36AA-4942-9DBE-77DF5A1C5F02}" type="presParOf" srcId="{2F471B46-C686-4641-BD05-8CC8B99324D6}" destId="{B8A4E712-B0F2-4803-996D-8C56C4A41F7A}" srcOrd="0" destOrd="0" presId="urn:microsoft.com/office/officeart/2005/8/layout/chevron2"/>
    <dgm:cxn modelId="{6AC31E83-DD1D-4C6B-A507-737859CA57E6}" type="presParOf" srcId="{2F471B46-C686-4641-BD05-8CC8B99324D6}" destId="{B3BF7101-569A-4C10-A978-FB3231BC1A69}" srcOrd="1" destOrd="0" presId="urn:microsoft.com/office/officeart/2005/8/layout/chevron2"/>
    <dgm:cxn modelId="{823645F3-B1C0-4561-9BB8-2FA88BB8C78D}" type="presParOf" srcId="{F7F976B0-4217-4FD7-BFF7-CE87C19C3B0B}" destId="{1DDE3281-1F28-4493-AE00-469A795195CB}" srcOrd="1" destOrd="0" presId="urn:microsoft.com/office/officeart/2005/8/layout/chevron2"/>
    <dgm:cxn modelId="{4AF66FF0-7893-4323-B026-D5AAA0605D70}" type="presParOf" srcId="{F7F976B0-4217-4FD7-BFF7-CE87C19C3B0B}" destId="{71FF5014-BED3-420F-97C5-D8AB8124CF87}" srcOrd="2" destOrd="0" presId="urn:microsoft.com/office/officeart/2005/8/layout/chevron2"/>
    <dgm:cxn modelId="{BF0E8DD0-68A5-4962-8EB6-F50C54174FA5}" type="presParOf" srcId="{71FF5014-BED3-420F-97C5-D8AB8124CF87}" destId="{20BC6C87-D2F0-41E4-AC36-9E675CE9A0D5}" srcOrd="0" destOrd="0" presId="urn:microsoft.com/office/officeart/2005/8/layout/chevron2"/>
    <dgm:cxn modelId="{B7EE664B-981E-4DBA-AFF9-583E63782E29}" type="presParOf" srcId="{71FF5014-BED3-420F-97C5-D8AB8124CF87}" destId="{CC8CE4B0-C429-46E5-9EC9-443A14F278DA}" srcOrd="1" destOrd="0" presId="urn:microsoft.com/office/officeart/2005/8/layout/chevron2"/>
    <dgm:cxn modelId="{932B0077-683B-4A49-AF97-40BFE6F3799A}" type="presParOf" srcId="{F7F976B0-4217-4FD7-BFF7-CE87C19C3B0B}" destId="{8B4798C5-A6E0-406C-A8AA-4FAF3D1679B0}" srcOrd="3" destOrd="0" presId="urn:microsoft.com/office/officeart/2005/8/layout/chevron2"/>
    <dgm:cxn modelId="{C23CC78B-EA1A-4F7D-876C-4656AA2BCA17}" type="presParOf" srcId="{F7F976B0-4217-4FD7-BFF7-CE87C19C3B0B}" destId="{0CE706E6-7C7D-43C8-94D0-BC17915F222F}" srcOrd="4" destOrd="0" presId="urn:microsoft.com/office/officeart/2005/8/layout/chevron2"/>
    <dgm:cxn modelId="{3EC6830D-59E7-4C9C-85C3-6A582DD13E50}" type="presParOf" srcId="{0CE706E6-7C7D-43C8-94D0-BC17915F222F}" destId="{B2279CA9-C990-4660-BB5F-EBED3C118E27}" srcOrd="0" destOrd="0" presId="urn:microsoft.com/office/officeart/2005/8/layout/chevron2"/>
    <dgm:cxn modelId="{98B2B27E-21FA-45F0-94D9-41D454F1D7F1}" type="presParOf" srcId="{0CE706E6-7C7D-43C8-94D0-BC17915F222F}" destId="{AE4256FE-2045-415B-B416-30C102F9AE26}" srcOrd="1" destOrd="0" presId="urn:microsoft.com/office/officeart/2005/8/layout/chevron2"/>
    <dgm:cxn modelId="{E07CDAA8-86AA-482F-BAE2-85710201A260}" type="presParOf" srcId="{F7F976B0-4217-4FD7-BFF7-CE87C19C3B0B}" destId="{8D24F1CA-A7F8-4A44-AFB2-8D46BB3097C4}" srcOrd="5" destOrd="0" presId="urn:microsoft.com/office/officeart/2005/8/layout/chevron2"/>
    <dgm:cxn modelId="{00C46F47-03B6-4BB8-B063-B51E28194A36}" type="presParOf" srcId="{F7F976B0-4217-4FD7-BFF7-CE87C19C3B0B}" destId="{7EB153F2-DE37-4470-B3C7-EE784C532CDE}" srcOrd="6" destOrd="0" presId="urn:microsoft.com/office/officeart/2005/8/layout/chevron2"/>
    <dgm:cxn modelId="{CAEBE5AB-311F-4667-B34C-170697F7418D}" type="presParOf" srcId="{7EB153F2-DE37-4470-B3C7-EE784C532CDE}" destId="{27E1D9DE-6A75-4EF6-B169-C61B8FCAA59E}" srcOrd="0" destOrd="0" presId="urn:microsoft.com/office/officeart/2005/8/layout/chevron2"/>
    <dgm:cxn modelId="{0D6EB3FC-4939-4921-BCA8-A4721732A5BF}" type="presParOf" srcId="{7EB153F2-DE37-4470-B3C7-EE784C532CDE}" destId="{75AC2036-F80E-4AEC-A629-C8616B0277B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4E712-B0F2-4803-996D-8C56C4A41F7A}">
      <dsp:nvSpPr>
        <dsp:cNvPr id="0" name=""/>
        <dsp:cNvSpPr/>
      </dsp:nvSpPr>
      <dsp:spPr>
        <a:xfrm rot="5400000">
          <a:off x="-189083" y="194739"/>
          <a:ext cx="1260553" cy="882387"/>
        </a:xfrm>
        <a:prstGeom prst="chevron">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446850"/>
        <a:ext cx="882387" cy="378166"/>
      </dsp:txXfrm>
    </dsp:sp>
    <dsp:sp modelId="{B3BF7101-569A-4C10-A978-FB3231BC1A69}">
      <dsp:nvSpPr>
        <dsp:cNvPr id="0" name=""/>
        <dsp:cNvSpPr/>
      </dsp:nvSpPr>
      <dsp:spPr>
        <a:xfrm rot="5400000">
          <a:off x="3492196" y="-2604152"/>
          <a:ext cx="819790" cy="603940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Information Gain: Causation</a:t>
          </a:r>
        </a:p>
      </dsp:txBody>
      <dsp:txXfrm rot="-5400000">
        <a:off x="882388" y="45675"/>
        <a:ext cx="5999389" cy="739752"/>
      </dsp:txXfrm>
    </dsp:sp>
    <dsp:sp modelId="{20BC6C87-D2F0-41E4-AC36-9E675CE9A0D5}">
      <dsp:nvSpPr>
        <dsp:cNvPr id="0" name=""/>
        <dsp:cNvSpPr/>
      </dsp:nvSpPr>
      <dsp:spPr>
        <a:xfrm rot="5400000">
          <a:off x="-189083" y="1308960"/>
          <a:ext cx="1260553" cy="882387"/>
        </a:xfrm>
        <a:prstGeom prst="chevron">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561071"/>
        <a:ext cx="882387" cy="378166"/>
      </dsp:txXfrm>
    </dsp:sp>
    <dsp:sp modelId="{CC8CE4B0-C429-46E5-9EC9-443A14F278DA}">
      <dsp:nvSpPr>
        <dsp:cNvPr id="0" name=""/>
        <dsp:cNvSpPr/>
      </dsp:nvSpPr>
      <dsp:spPr>
        <a:xfrm rot="5400000">
          <a:off x="3492411" y="-1490146"/>
          <a:ext cx="819359" cy="603940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Good Decision Making</a:t>
          </a:r>
        </a:p>
      </dsp:txBody>
      <dsp:txXfrm rot="-5400000">
        <a:off x="882387" y="1159876"/>
        <a:ext cx="5999410" cy="739363"/>
      </dsp:txXfrm>
    </dsp:sp>
    <dsp:sp modelId="{B2279CA9-C990-4660-BB5F-EBED3C118E27}">
      <dsp:nvSpPr>
        <dsp:cNvPr id="0" name=""/>
        <dsp:cNvSpPr/>
      </dsp:nvSpPr>
      <dsp:spPr>
        <a:xfrm rot="5400000">
          <a:off x="-189083" y="2423182"/>
          <a:ext cx="1260553" cy="882387"/>
        </a:xfrm>
        <a:prstGeom prst="chevron">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2675293"/>
        <a:ext cx="882387" cy="378166"/>
      </dsp:txXfrm>
    </dsp:sp>
    <dsp:sp modelId="{AE4256FE-2045-415B-B416-30C102F9AE26}">
      <dsp:nvSpPr>
        <dsp:cNvPr id="0" name=""/>
        <dsp:cNvSpPr/>
      </dsp:nvSpPr>
      <dsp:spPr>
        <a:xfrm rot="5400000">
          <a:off x="3492411" y="-375925"/>
          <a:ext cx="819359" cy="603940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Efficient Execution Given Limited Resources</a:t>
          </a:r>
        </a:p>
      </dsp:txBody>
      <dsp:txXfrm rot="-5400000">
        <a:off x="882387" y="2274097"/>
        <a:ext cx="5999410" cy="739363"/>
      </dsp:txXfrm>
    </dsp:sp>
    <dsp:sp modelId="{27E1D9DE-6A75-4EF6-B169-C61B8FCAA59E}">
      <dsp:nvSpPr>
        <dsp:cNvPr id="0" name=""/>
        <dsp:cNvSpPr/>
      </dsp:nvSpPr>
      <dsp:spPr>
        <a:xfrm rot="5400000">
          <a:off x="-189083" y="3537403"/>
          <a:ext cx="1260553" cy="882387"/>
        </a:xfrm>
        <a:prstGeom prst="chevron">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4</a:t>
          </a:r>
        </a:p>
      </dsp:txBody>
      <dsp:txXfrm rot="-5400000">
        <a:off x="1" y="3789514"/>
        <a:ext cx="882387" cy="378166"/>
      </dsp:txXfrm>
    </dsp:sp>
    <dsp:sp modelId="{75AC2036-F80E-4AEC-A629-C8616B0277B1}">
      <dsp:nvSpPr>
        <dsp:cNvPr id="0" name=""/>
        <dsp:cNvSpPr/>
      </dsp:nvSpPr>
      <dsp:spPr>
        <a:xfrm rot="5400000">
          <a:off x="3492411" y="738295"/>
          <a:ext cx="819359" cy="603940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Realization of Competitive Advantage and Value for the Organization</a:t>
          </a:r>
        </a:p>
      </dsp:txBody>
      <dsp:txXfrm rot="-5400000">
        <a:off x="882387" y="3388317"/>
        <a:ext cx="5999410" cy="73936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53540-8ECD-442F-8A99-2C87D559C2D9}" type="datetimeFigureOut">
              <a:rPr lang="en-US" smtClean="0"/>
              <a:t>3/10/2020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8BC1C-DBF9-4232-BB1D-A9D1C25254AE}" type="slidenum">
              <a:rPr lang="en-US" smtClean="0"/>
              <a:t>‹#›</a:t>
            </a:fld>
            <a:endParaRPr lang="en-US"/>
          </a:p>
        </p:txBody>
      </p:sp>
    </p:spTree>
    <p:extLst>
      <p:ext uri="{BB962C8B-B14F-4D97-AF65-F5344CB8AC3E}">
        <p14:creationId xmlns:p14="http://schemas.microsoft.com/office/powerpoint/2010/main" val="2413773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C06D3-A02F-4975-AA87-445D3B8B0FB0}" type="slidenum">
              <a:rPr lang="en-US" smtClean="0"/>
              <a:t>14</a:t>
            </a:fld>
            <a:endParaRPr lang="en-US" dirty="0"/>
          </a:p>
        </p:txBody>
      </p:sp>
    </p:spTree>
    <p:extLst>
      <p:ext uri="{BB962C8B-B14F-4D97-AF65-F5344CB8AC3E}">
        <p14:creationId xmlns:p14="http://schemas.microsoft.com/office/powerpoint/2010/main" val="108643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1C06D3-A02F-4975-AA87-445D3B8B0FB0}" type="slidenum">
              <a:rPr lang="en-US" smtClean="0"/>
              <a:t>15</a:t>
            </a:fld>
            <a:endParaRPr lang="en-US" dirty="0"/>
          </a:p>
        </p:txBody>
      </p:sp>
    </p:spTree>
    <p:extLst>
      <p:ext uri="{BB962C8B-B14F-4D97-AF65-F5344CB8AC3E}">
        <p14:creationId xmlns:p14="http://schemas.microsoft.com/office/powerpoint/2010/main" val="487993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C06D3-A02F-4975-AA87-445D3B8B0FB0}" type="slidenum">
              <a:rPr lang="en-US" smtClean="0"/>
              <a:t>16</a:t>
            </a:fld>
            <a:endParaRPr lang="en-US" dirty="0"/>
          </a:p>
        </p:txBody>
      </p:sp>
    </p:spTree>
    <p:extLst>
      <p:ext uri="{BB962C8B-B14F-4D97-AF65-F5344CB8AC3E}">
        <p14:creationId xmlns:p14="http://schemas.microsoft.com/office/powerpoint/2010/main" val="308396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C06D3-A02F-4975-AA87-445D3B8B0FB0}" type="slidenum">
              <a:rPr lang="en-US" smtClean="0"/>
              <a:t>17</a:t>
            </a:fld>
            <a:endParaRPr lang="en-US" dirty="0"/>
          </a:p>
        </p:txBody>
      </p:sp>
    </p:spTree>
    <p:extLst>
      <p:ext uri="{BB962C8B-B14F-4D97-AF65-F5344CB8AC3E}">
        <p14:creationId xmlns:p14="http://schemas.microsoft.com/office/powerpoint/2010/main" val="158370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1C06D3-A02F-4975-AA87-445D3B8B0FB0}" type="slidenum">
              <a:rPr lang="en-US" smtClean="0"/>
              <a:t>18</a:t>
            </a:fld>
            <a:endParaRPr lang="en-US" dirty="0"/>
          </a:p>
        </p:txBody>
      </p:sp>
    </p:spTree>
    <p:extLst>
      <p:ext uri="{BB962C8B-B14F-4D97-AF65-F5344CB8AC3E}">
        <p14:creationId xmlns:p14="http://schemas.microsoft.com/office/powerpoint/2010/main" val="109689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96687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3018426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1177272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F4FA91-B7AB-4980-9255-5D8EBB2B6588}"/>
              </a:ext>
            </a:extLst>
          </p:cNvPr>
          <p:cNvSpPr>
            <a:spLocks noGrp="1"/>
          </p:cNvSpPr>
          <p:nvPr>
            <p:ph type="dt" sz="half" idx="10"/>
          </p:nvPr>
        </p:nvSpPr>
        <p:spPr/>
        <p:txBody>
          <a:bodyPr/>
          <a:lstStyle/>
          <a:p>
            <a:fld id="{CF54DB12-CD83-49C5-83C1-1B7ADF672A18}" type="datetimeFigureOut">
              <a:rPr lang="en-US" smtClean="0"/>
              <a:t>3/10/2020</a:t>
            </a:fld>
            <a:endParaRPr lang="en-US" dirty="0"/>
          </a:p>
        </p:txBody>
      </p:sp>
      <p:sp>
        <p:nvSpPr>
          <p:cNvPr id="3" name="Footer Placeholder 2">
            <a:extLst>
              <a:ext uri="{FF2B5EF4-FFF2-40B4-BE49-F238E27FC236}">
                <a16:creationId xmlns:a16="http://schemas.microsoft.com/office/drawing/2014/main" id="{32818159-991F-42B4-9C82-021599397EB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C61939F-BD31-42C1-9DAC-E320B623C247}"/>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04996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143201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167065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4033413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3473228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57356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532323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2773419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428285-96A8-4478-B83F-819869D7D839}" type="datetimeFigureOut">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404340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28285-96A8-4478-B83F-819869D7D839}" type="datetimeFigureOut">
              <a:rPr lang="en-US" smtClean="0"/>
              <a:t>3/10/2020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5F7A9-00FD-4E0B-8723-F8B3D189B699}" type="slidenum">
              <a:rPr lang="en-US" smtClean="0"/>
              <a:t>‹#›</a:t>
            </a:fld>
            <a:endParaRPr lang="en-US" dirty="0"/>
          </a:p>
        </p:txBody>
      </p:sp>
    </p:spTree>
    <p:extLst>
      <p:ext uri="{BB962C8B-B14F-4D97-AF65-F5344CB8AC3E}">
        <p14:creationId xmlns:p14="http://schemas.microsoft.com/office/powerpoint/2010/main" val="968595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571C1-0682-4B4C-988A-DFB0377DC1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DA82C1-CC32-4122-9DFA-4F9924248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9E50F-26A7-4F6F-B368-CCEB89067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4DB12-CD83-49C5-83C1-1B7ADF672A18}" type="datetimeFigureOut">
              <a:rPr lang="en-US" smtClean="0"/>
              <a:t>3/10/2020</a:t>
            </a:fld>
            <a:endParaRPr lang="en-US" dirty="0"/>
          </a:p>
        </p:txBody>
      </p:sp>
      <p:sp>
        <p:nvSpPr>
          <p:cNvPr id="5" name="Footer Placeholder 4">
            <a:extLst>
              <a:ext uri="{FF2B5EF4-FFF2-40B4-BE49-F238E27FC236}">
                <a16:creationId xmlns:a16="http://schemas.microsoft.com/office/drawing/2014/main" id="{CDD77C18-9126-4681-8692-98A4EFF071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B8A4E0-4048-4ABF-A08C-646473EB1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5F1AE-7C6E-40C4-9A6B-3085D7D6E129}" type="slidenum">
              <a:rPr lang="en-US" smtClean="0"/>
              <a:t>‹#›</a:t>
            </a:fld>
            <a:endParaRPr lang="en-US" dirty="0"/>
          </a:p>
        </p:txBody>
      </p:sp>
    </p:spTree>
    <p:extLst>
      <p:ext uri="{BB962C8B-B14F-4D97-AF65-F5344CB8AC3E}">
        <p14:creationId xmlns:p14="http://schemas.microsoft.com/office/powerpoint/2010/main" val="389644193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treathambrixtonchess.blogspot.com/2012/09/talking-token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stackoverflow.com/questions/43027323/pattern-recognition-1d-dat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stackoverflow.com/questions/43027323/pattern-recognition-1d-dat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s://commons.wikimedia.org/wiki/File:Handshake2.sv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hyperlink" Target="https://community.rapidminer.com/"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rovalisresearch.com/products/simstat/simstat-technical-information/mac-os/"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A69AAE-25E7-4B06-A655-6F053CC71F0A}"/>
              </a:ext>
            </a:extLst>
          </p:cNvPr>
          <p:cNvPicPr>
            <a:picLocks noChangeAspect="1"/>
          </p:cNvPicPr>
          <p:nvPr/>
        </p:nvPicPr>
        <p:blipFill>
          <a:blip r:embed="rId2"/>
          <a:stretch>
            <a:fillRect/>
          </a:stretch>
        </p:blipFill>
        <p:spPr>
          <a:xfrm>
            <a:off x="3366655" y="17318"/>
            <a:ext cx="5375563" cy="6719453"/>
          </a:xfrm>
          <a:prstGeom prst="rect">
            <a:avLst/>
          </a:prstGeom>
          <a:solidFill>
            <a:schemeClr val="tx1"/>
          </a:solidFill>
          <a:ln>
            <a:solidFill>
              <a:schemeClr val="tx1"/>
            </a:solidFill>
          </a:ln>
        </p:spPr>
      </p:pic>
      <p:sp>
        <p:nvSpPr>
          <p:cNvPr id="4" name="TextBox 3">
            <a:extLst>
              <a:ext uri="{FF2B5EF4-FFF2-40B4-BE49-F238E27FC236}">
                <a16:creationId xmlns:a16="http://schemas.microsoft.com/office/drawing/2014/main" id="{B363DC4F-A9F9-4DC0-A951-8F8362105BD5}"/>
              </a:ext>
            </a:extLst>
          </p:cNvPr>
          <p:cNvSpPr txBox="1"/>
          <p:nvPr/>
        </p:nvSpPr>
        <p:spPr>
          <a:xfrm>
            <a:off x="180109" y="1468582"/>
            <a:ext cx="2854036" cy="2031325"/>
          </a:xfrm>
          <a:prstGeom prst="rect">
            <a:avLst/>
          </a:prstGeom>
          <a:noFill/>
        </p:spPr>
        <p:txBody>
          <a:bodyPr wrap="square" rtlCol="0">
            <a:spAutoFit/>
          </a:bodyPr>
          <a:lstStyle/>
          <a:p>
            <a:r>
              <a:rPr lang="en-US" dirty="0"/>
              <a:t>Note: Every Thursday 7:00 PM to 9:30 PM</a:t>
            </a:r>
          </a:p>
          <a:p>
            <a:endParaRPr lang="en-US" dirty="0"/>
          </a:p>
          <a:p>
            <a:r>
              <a:rPr lang="en-US" dirty="0"/>
              <a:t>Exception Class #6 Will Be Held a Day Early on Wednesday May 6</a:t>
            </a:r>
            <a:r>
              <a:rPr lang="en-US" baseline="30000" dirty="0"/>
              <a:t>th</a:t>
            </a:r>
            <a:r>
              <a:rPr lang="en-US" dirty="0"/>
              <a:t> 7:00 PM to 9:30 PM.</a:t>
            </a:r>
          </a:p>
        </p:txBody>
      </p:sp>
    </p:spTree>
    <p:extLst>
      <p:ext uri="{BB962C8B-B14F-4D97-AF65-F5344CB8AC3E}">
        <p14:creationId xmlns:p14="http://schemas.microsoft.com/office/powerpoint/2010/main" val="3746670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26523" y="568027"/>
            <a:ext cx="6557147" cy="954107"/>
          </a:xfrm>
          <a:prstGeom prst="rect">
            <a:avLst/>
          </a:prstGeom>
          <a:noFill/>
        </p:spPr>
        <p:txBody>
          <a:bodyPr wrap="square" rtlCol="0">
            <a:spAutoFit/>
          </a:bodyPr>
          <a:lstStyle/>
          <a:p>
            <a:pPr algn="ctr"/>
            <a:r>
              <a:rPr lang="en-US" sz="2800" dirty="0"/>
              <a:t>Systems Model of the Organization and The Concept of Business Value</a:t>
            </a:r>
          </a:p>
        </p:txBody>
      </p:sp>
      <p:sp>
        <p:nvSpPr>
          <p:cNvPr id="3" name="Rectangle 2"/>
          <p:cNvSpPr/>
          <p:nvPr/>
        </p:nvSpPr>
        <p:spPr>
          <a:xfrm>
            <a:off x="4738255" y="2236121"/>
            <a:ext cx="1330036" cy="6317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879571" y="2369125"/>
            <a:ext cx="1014153" cy="369332"/>
          </a:xfrm>
          <a:prstGeom prst="rect">
            <a:avLst/>
          </a:prstGeom>
          <a:noFill/>
        </p:spPr>
        <p:txBody>
          <a:bodyPr wrap="square" rtlCol="0">
            <a:spAutoFit/>
          </a:bodyPr>
          <a:lstStyle/>
          <a:p>
            <a:pPr algn="ctr"/>
            <a:r>
              <a:rPr lang="en-US" dirty="0"/>
              <a:t>Goals</a:t>
            </a:r>
          </a:p>
        </p:txBody>
      </p:sp>
      <p:sp>
        <p:nvSpPr>
          <p:cNvPr id="5" name="Rectangle 4"/>
          <p:cNvSpPr/>
          <p:nvPr/>
        </p:nvSpPr>
        <p:spPr>
          <a:xfrm>
            <a:off x="3657600" y="3790602"/>
            <a:ext cx="3474720" cy="10390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588625" y="4125481"/>
            <a:ext cx="1795550" cy="369332"/>
          </a:xfrm>
          <a:prstGeom prst="rect">
            <a:avLst/>
          </a:prstGeom>
          <a:noFill/>
        </p:spPr>
        <p:txBody>
          <a:bodyPr wrap="square" rtlCol="0">
            <a:spAutoFit/>
          </a:bodyPr>
          <a:lstStyle/>
          <a:p>
            <a:pPr algn="ctr"/>
            <a:r>
              <a:rPr lang="en-US" dirty="0"/>
              <a:t>The Organization</a:t>
            </a:r>
          </a:p>
        </p:txBody>
      </p:sp>
      <p:cxnSp>
        <p:nvCxnSpPr>
          <p:cNvPr id="7" name="Straight Arrow Connector 6"/>
          <p:cNvCxnSpPr/>
          <p:nvPr/>
        </p:nvCxnSpPr>
        <p:spPr>
          <a:xfrm>
            <a:off x="5818909" y="2867888"/>
            <a:ext cx="0" cy="9227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007033" y="2867889"/>
            <a:ext cx="0" cy="9227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150225" y="4310147"/>
            <a:ext cx="1507375"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148946" y="4310145"/>
            <a:ext cx="2338687" cy="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40626" y="3859874"/>
            <a:ext cx="1014153" cy="369332"/>
          </a:xfrm>
          <a:prstGeom prst="rect">
            <a:avLst/>
          </a:prstGeom>
          <a:noFill/>
        </p:spPr>
        <p:txBody>
          <a:bodyPr wrap="square" rtlCol="0">
            <a:spAutoFit/>
          </a:bodyPr>
          <a:lstStyle/>
          <a:p>
            <a:pPr algn="ctr"/>
            <a:r>
              <a:rPr lang="en-US" dirty="0"/>
              <a:t>Inputs</a:t>
            </a:r>
          </a:p>
        </p:txBody>
      </p:sp>
      <p:sp>
        <p:nvSpPr>
          <p:cNvPr id="12" name="TextBox 11"/>
          <p:cNvSpPr txBox="1"/>
          <p:nvPr/>
        </p:nvSpPr>
        <p:spPr>
          <a:xfrm>
            <a:off x="8125316" y="3840068"/>
            <a:ext cx="1014153" cy="369332"/>
          </a:xfrm>
          <a:prstGeom prst="rect">
            <a:avLst/>
          </a:prstGeom>
          <a:noFill/>
        </p:spPr>
        <p:txBody>
          <a:bodyPr wrap="square" rtlCol="0">
            <a:spAutoFit/>
          </a:bodyPr>
          <a:lstStyle/>
          <a:p>
            <a:pPr algn="ctr"/>
            <a:r>
              <a:rPr lang="en-US" dirty="0"/>
              <a:t>Outputs</a:t>
            </a:r>
          </a:p>
        </p:txBody>
      </p:sp>
      <p:cxnSp>
        <p:nvCxnSpPr>
          <p:cNvPr id="13" name="Elbow Connector 12"/>
          <p:cNvCxnSpPr>
            <a:endCxn id="3" idx="3"/>
          </p:cNvCxnSpPr>
          <p:nvPr/>
        </p:nvCxnSpPr>
        <p:spPr>
          <a:xfrm rot="10800000">
            <a:off x="6068291" y="2552006"/>
            <a:ext cx="1834342" cy="1758141"/>
          </a:xfrm>
          <a:prstGeom prst="bentConnector3">
            <a:avLst>
              <a:gd name="adj1" fmla="val 15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1374" y="2082232"/>
            <a:ext cx="2402378" cy="307777"/>
          </a:xfrm>
          <a:prstGeom prst="rect">
            <a:avLst/>
          </a:prstGeom>
          <a:noFill/>
        </p:spPr>
        <p:txBody>
          <a:bodyPr wrap="square" rtlCol="0">
            <a:spAutoFit/>
          </a:bodyPr>
          <a:lstStyle/>
          <a:p>
            <a:pPr algn="ctr"/>
            <a:r>
              <a:rPr lang="en-US" sz="1400" i="1" dirty="0"/>
              <a:t>Effectiveness Feedback</a:t>
            </a:r>
          </a:p>
        </p:txBody>
      </p:sp>
      <p:cxnSp>
        <p:nvCxnSpPr>
          <p:cNvPr id="15" name="Straight Connector 14"/>
          <p:cNvCxnSpPr/>
          <p:nvPr/>
        </p:nvCxnSpPr>
        <p:spPr>
          <a:xfrm>
            <a:off x="7678189" y="4310146"/>
            <a:ext cx="0" cy="13840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54779" y="5694214"/>
            <a:ext cx="5123410" cy="110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54779" y="4310146"/>
            <a:ext cx="0" cy="1384068"/>
          </a:xfrm>
          <a:prstGeom prst="line">
            <a:avLst/>
          </a:prstGeom>
          <a:ln w="19050">
            <a:solidFill>
              <a:schemeClr val="tx1"/>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85458" y="5386437"/>
            <a:ext cx="2402378" cy="307777"/>
          </a:xfrm>
          <a:prstGeom prst="rect">
            <a:avLst/>
          </a:prstGeom>
          <a:noFill/>
        </p:spPr>
        <p:txBody>
          <a:bodyPr wrap="square" rtlCol="0">
            <a:spAutoFit/>
          </a:bodyPr>
          <a:lstStyle/>
          <a:p>
            <a:pPr algn="ctr"/>
            <a:r>
              <a:rPr lang="en-US" sz="1400" i="1" dirty="0"/>
              <a:t>Efficiency Feedback</a:t>
            </a:r>
          </a:p>
        </p:txBody>
      </p:sp>
      <p:sp>
        <p:nvSpPr>
          <p:cNvPr id="19" name="Rectangle 18"/>
          <p:cNvSpPr/>
          <p:nvPr/>
        </p:nvSpPr>
        <p:spPr>
          <a:xfrm>
            <a:off x="9487633" y="3715065"/>
            <a:ext cx="1651379" cy="10282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9400600" y="3617945"/>
            <a:ext cx="1795550" cy="1200329"/>
          </a:xfrm>
          <a:prstGeom prst="rect">
            <a:avLst/>
          </a:prstGeom>
          <a:noFill/>
        </p:spPr>
        <p:txBody>
          <a:bodyPr wrap="square" rtlCol="0">
            <a:spAutoFit/>
          </a:bodyPr>
          <a:lstStyle/>
          <a:p>
            <a:pPr algn="ctr"/>
            <a:r>
              <a:rPr lang="en-US" dirty="0"/>
              <a:t>Value to The</a:t>
            </a:r>
          </a:p>
          <a:p>
            <a:pPr algn="ctr"/>
            <a:r>
              <a:rPr lang="en-US" dirty="0"/>
              <a:t> Customer and Expectations of the Customer</a:t>
            </a:r>
          </a:p>
        </p:txBody>
      </p:sp>
      <p:sp>
        <p:nvSpPr>
          <p:cNvPr id="22" name="Curved Left Arrow 21"/>
          <p:cNvSpPr/>
          <p:nvPr/>
        </p:nvSpPr>
        <p:spPr>
          <a:xfrm rot="5967737">
            <a:off x="9553898" y="2480056"/>
            <a:ext cx="479080" cy="1548625"/>
          </a:xfrm>
          <a:prstGeom prst="curvedLeftArrow">
            <a:avLst/>
          </a:prstGeom>
          <a:solidFill>
            <a:schemeClr val="tx1">
              <a:lumMod val="50000"/>
              <a:lumOff val="50000"/>
            </a:schemeClr>
          </a:solidFill>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9793438" y="2178085"/>
            <a:ext cx="1662947" cy="923330"/>
          </a:xfrm>
          <a:prstGeom prst="rect">
            <a:avLst/>
          </a:prstGeom>
          <a:noFill/>
        </p:spPr>
        <p:txBody>
          <a:bodyPr wrap="square" rtlCol="0">
            <a:spAutoFit/>
          </a:bodyPr>
          <a:lstStyle/>
          <a:p>
            <a:r>
              <a:rPr lang="en-US" dirty="0"/>
              <a:t>Voice of the Customer Feedback (VOC)</a:t>
            </a:r>
          </a:p>
        </p:txBody>
      </p:sp>
      <p:grpSp>
        <p:nvGrpSpPr>
          <p:cNvPr id="74" name="Group 73"/>
          <p:cNvGrpSpPr/>
          <p:nvPr/>
        </p:nvGrpSpPr>
        <p:grpSpPr>
          <a:xfrm>
            <a:off x="3717979" y="3642604"/>
            <a:ext cx="6246789" cy="1297561"/>
            <a:chOff x="495535" y="675587"/>
            <a:chExt cx="6246789" cy="1297561"/>
          </a:xfrm>
        </p:grpSpPr>
        <p:sp>
          <p:nvSpPr>
            <p:cNvPr id="21" name="TextBox 20"/>
            <p:cNvSpPr txBox="1"/>
            <p:nvPr/>
          </p:nvSpPr>
          <p:spPr>
            <a:xfrm>
              <a:off x="495535" y="961950"/>
              <a:ext cx="451692" cy="369332"/>
            </a:xfrm>
            <a:prstGeom prst="rect">
              <a:avLst/>
            </a:prstGeom>
            <a:noFill/>
          </p:spPr>
          <p:txBody>
            <a:bodyPr wrap="square" rtlCol="0">
              <a:spAutoFit/>
            </a:bodyPr>
            <a:lstStyle/>
            <a:p>
              <a:r>
                <a:rPr lang="en-US" b="1" dirty="0">
                  <a:solidFill>
                    <a:srgbClr val="FF0000"/>
                  </a:solidFill>
                </a:rPr>
                <a:t>?</a:t>
              </a:r>
            </a:p>
          </p:txBody>
        </p:sp>
        <p:sp>
          <p:nvSpPr>
            <p:cNvPr id="24" name="TextBox 23"/>
            <p:cNvSpPr txBox="1"/>
            <p:nvPr/>
          </p:nvSpPr>
          <p:spPr>
            <a:xfrm>
              <a:off x="710364" y="1085061"/>
              <a:ext cx="451692" cy="369332"/>
            </a:xfrm>
            <a:prstGeom prst="rect">
              <a:avLst/>
            </a:prstGeom>
            <a:noFill/>
          </p:spPr>
          <p:txBody>
            <a:bodyPr wrap="square" rtlCol="0">
              <a:spAutoFit/>
            </a:bodyPr>
            <a:lstStyle/>
            <a:p>
              <a:r>
                <a:rPr lang="en-US" b="1" dirty="0">
                  <a:solidFill>
                    <a:srgbClr val="FF0000"/>
                  </a:solidFill>
                </a:rPr>
                <a:t>?</a:t>
              </a:r>
            </a:p>
          </p:txBody>
        </p:sp>
        <p:sp>
          <p:nvSpPr>
            <p:cNvPr id="25" name="TextBox 24"/>
            <p:cNvSpPr txBox="1"/>
            <p:nvPr/>
          </p:nvSpPr>
          <p:spPr>
            <a:xfrm>
              <a:off x="882076" y="785724"/>
              <a:ext cx="451692" cy="369332"/>
            </a:xfrm>
            <a:prstGeom prst="rect">
              <a:avLst/>
            </a:prstGeom>
            <a:noFill/>
          </p:spPr>
          <p:txBody>
            <a:bodyPr wrap="square" rtlCol="0">
              <a:spAutoFit/>
            </a:bodyPr>
            <a:lstStyle/>
            <a:p>
              <a:r>
                <a:rPr lang="en-US" b="1" dirty="0">
                  <a:solidFill>
                    <a:srgbClr val="FF0000"/>
                  </a:solidFill>
                </a:rPr>
                <a:t>?</a:t>
              </a:r>
            </a:p>
          </p:txBody>
        </p:sp>
        <p:sp>
          <p:nvSpPr>
            <p:cNvPr id="26" name="TextBox 25"/>
            <p:cNvSpPr txBox="1"/>
            <p:nvPr/>
          </p:nvSpPr>
          <p:spPr>
            <a:xfrm>
              <a:off x="627973" y="1310684"/>
              <a:ext cx="451692" cy="369332"/>
            </a:xfrm>
            <a:prstGeom prst="rect">
              <a:avLst/>
            </a:prstGeom>
            <a:noFill/>
          </p:spPr>
          <p:txBody>
            <a:bodyPr wrap="square" rtlCol="0">
              <a:spAutoFit/>
            </a:bodyPr>
            <a:lstStyle/>
            <a:p>
              <a:r>
                <a:rPr lang="en-US" b="1" dirty="0">
                  <a:solidFill>
                    <a:srgbClr val="FF0000"/>
                  </a:solidFill>
                </a:rPr>
                <a:t>?</a:t>
              </a:r>
            </a:p>
          </p:txBody>
        </p:sp>
        <p:sp>
          <p:nvSpPr>
            <p:cNvPr id="27" name="TextBox 26"/>
            <p:cNvSpPr txBox="1"/>
            <p:nvPr/>
          </p:nvSpPr>
          <p:spPr>
            <a:xfrm>
              <a:off x="800335" y="1266750"/>
              <a:ext cx="451692" cy="369332"/>
            </a:xfrm>
            <a:prstGeom prst="rect">
              <a:avLst/>
            </a:prstGeom>
            <a:noFill/>
          </p:spPr>
          <p:txBody>
            <a:bodyPr wrap="square" rtlCol="0">
              <a:spAutoFit/>
            </a:bodyPr>
            <a:lstStyle/>
            <a:p>
              <a:r>
                <a:rPr lang="en-US" b="1" dirty="0">
                  <a:solidFill>
                    <a:srgbClr val="FF0000"/>
                  </a:solidFill>
                </a:rPr>
                <a:t>?</a:t>
              </a:r>
            </a:p>
          </p:txBody>
        </p:sp>
        <p:sp>
          <p:nvSpPr>
            <p:cNvPr id="28" name="TextBox 27"/>
            <p:cNvSpPr txBox="1"/>
            <p:nvPr/>
          </p:nvSpPr>
          <p:spPr>
            <a:xfrm>
              <a:off x="952735" y="1419150"/>
              <a:ext cx="451692" cy="369332"/>
            </a:xfrm>
            <a:prstGeom prst="rect">
              <a:avLst/>
            </a:prstGeom>
            <a:noFill/>
          </p:spPr>
          <p:txBody>
            <a:bodyPr wrap="square" rtlCol="0">
              <a:spAutoFit/>
            </a:bodyPr>
            <a:lstStyle/>
            <a:p>
              <a:r>
                <a:rPr lang="en-US" b="1" dirty="0">
                  <a:solidFill>
                    <a:srgbClr val="FF0000"/>
                  </a:solidFill>
                </a:rPr>
                <a:t>?</a:t>
              </a:r>
            </a:p>
          </p:txBody>
        </p:sp>
        <p:sp>
          <p:nvSpPr>
            <p:cNvPr id="29" name="TextBox 28"/>
            <p:cNvSpPr txBox="1"/>
            <p:nvPr/>
          </p:nvSpPr>
          <p:spPr>
            <a:xfrm>
              <a:off x="1105135" y="1571550"/>
              <a:ext cx="451692" cy="369332"/>
            </a:xfrm>
            <a:prstGeom prst="rect">
              <a:avLst/>
            </a:prstGeom>
            <a:noFill/>
          </p:spPr>
          <p:txBody>
            <a:bodyPr wrap="square" rtlCol="0">
              <a:spAutoFit/>
            </a:bodyPr>
            <a:lstStyle/>
            <a:p>
              <a:r>
                <a:rPr lang="en-US" b="1" dirty="0">
                  <a:solidFill>
                    <a:srgbClr val="FF0000"/>
                  </a:solidFill>
                </a:rPr>
                <a:t>?</a:t>
              </a:r>
            </a:p>
          </p:txBody>
        </p:sp>
        <p:sp>
          <p:nvSpPr>
            <p:cNvPr id="30" name="TextBox 29"/>
            <p:cNvSpPr txBox="1"/>
            <p:nvPr/>
          </p:nvSpPr>
          <p:spPr>
            <a:xfrm>
              <a:off x="1169636" y="1317332"/>
              <a:ext cx="451692" cy="369332"/>
            </a:xfrm>
            <a:prstGeom prst="rect">
              <a:avLst/>
            </a:prstGeom>
            <a:noFill/>
          </p:spPr>
          <p:txBody>
            <a:bodyPr wrap="square" rtlCol="0">
              <a:spAutoFit/>
            </a:bodyPr>
            <a:lstStyle/>
            <a:p>
              <a:r>
                <a:rPr lang="en-US" b="1" dirty="0">
                  <a:solidFill>
                    <a:srgbClr val="FF0000"/>
                  </a:solidFill>
                </a:rPr>
                <a:t>?</a:t>
              </a:r>
            </a:p>
          </p:txBody>
        </p:sp>
        <p:sp>
          <p:nvSpPr>
            <p:cNvPr id="31" name="TextBox 30"/>
            <p:cNvSpPr txBox="1"/>
            <p:nvPr/>
          </p:nvSpPr>
          <p:spPr>
            <a:xfrm>
              <a:off x="1051530" y="1014324"/>
              <a:ext cx="451692" cy="369332"/>
            </a:xfrm>
            <a:prstGeom prst="rect">
              <a:avLst/>
            </a:prstGeom>
            <a:noFill/>
          </p:spPr>
          <p:txBody>
            <a:bodyPr wrap="square" rtlCol="0">
              <a:spAutoFit/>
            </a:bodyPr>
            <a:lstStyle/>
            <a:p>
              <a:r>
                <a:rPr lang="en-US" b="1" dirty="0">
                  <a:solidFill>
                    <a:srgbClr val="FF0000"/>
                  </a:solidFill>
                </a:rPr>
                <a:t>?</a:t>
              </a:r>
            </a:p>
          </p:txBody>
        </p:sp>
        <p:sp>
          <p:nvSpPr>
            <p:cNvPr id="32" name="TextBox 31"/>
            <p:cNvSpPr txBox="1"/>
            <p:nvPr/>
          </p:nvSpPr>
          <p:spPr>
            <a:xfrm>
              <a:off x="1384465" y="1091960"/>
              <a:ext cx="451692" cy="369332"/>
            </a:xfrm>
            <a:prstGeom prst="rect">
              <a:avLst/>
            </a:prstGeom>
            <a:noFill/>
          </p:spPr>
          <p:txBody>
            <a:bodyPr wrap="square" rtlCol="0">
              <a:spAutoFit/>
            </a:bodyPr>
            <a:lstStyle/>
            <a:p>
              <a:r>
                <a:rPr lang="en-US" b="1" dirty="0">
                  <a:solidFill>
                    <a:srgbClr val="FF0000"/>
                  </a:solidFill>
                </a:rPr>
                <a:t>?</a:t>
              </a:r>
            </a:p>
          </p:txBody>
        </p:sp>
        <p:sp>
          <p:nvSpPr>
            <p:cNvPr id="43" name="TextBox 42"/>
            <p:cNvSpPr txBox="1"/>
            <p:nvPr/>
          </p:nvSpPr>
          <p:spPr>
            <a:xfrm>
              <a:off x="1585138" y="994216"/>
              <a:ext cx="451692" cy="369332"/>
            </a:xfrm>
            <a:prstGeom prst="rect">
              <a:avLst/>
            </a:prstGeom>
            <a:noFill/>
          </p:spPr>
          <p:txBody>
            <a:bodyPr wrap="square" rtlCol="0">
              <a:spAutoFit/>
            </a:bodyPr>
            <a:lstStyle/>
            <a:p>
              <a:r>
                <a:rPr lang="en-US" b="1" dirty="0">
                  <a:solidFill>
                    <a:srgbClr val="FF0000"/>
                  </a:solidFill>
                </a:rPr>
                <a:t>?</a:t>
              </a:r>
            </a:p>
          </p:txBody>
        </p:sp>
        <p:sp>
          <p:nvSpPr>
            <p:cNvPr id="44" name="TextBox 43"/>
            <p:cNvSpPr txBox="1"/>
            <p:nvPr/>
          </p:nvSpPr>
          <p:spPr>
            <a:xfrm>
              <a:off x="1799967" y="1117327"/>
              <a:ext cx="451692" cy="369332"/>
            </a:xfrm>
            <a:prstGeom prst="rect">
              <a:avLst/>
            </a:prstGeom>
            <a:noFill/>
          </p:spPr>
          <p:txBody>
            <a:bodyPr wrap="square" rtlCol="0">
              <a:spAutoFit/>
            </a:bodyPr>
            <a:lstStyle/>
            <a:p>
              <a:r>
                <a:rPr lang="en-US" b="1" dirty="0">
                  <a:solidFill>
                    <a:srgbClr val="FF0000"/>
                  </a:solidFill>
                </a:rPr>
                <a:t>?</a:t>
              </a:r>
            </a:p>
          </p:txBody>
        </p:sp>
        <p:sp>
          <p:nvSpPr>
            <p:cNvPr id="45" name="TextBox 44"/>
            <p:cNvSpPr txBox="1"/>
            <p:nvPr/>
          </p:nvSpPr>
          <p:spPr>
            <a:xfrm>
              <a:off x="1971679" y="817990"/>
              <a:ext cx="451692" cy="369332"/>
            </a:xfrm>
            <a:prstGeom prst="rect">
              <a:avLst/>
            </a:prstGeom>
            <a:noFill/>
          </p:spPr>
          <p:txBody>
            <a:bodyPr wrap="square" rtlCol="0">
              <a:spAutoFit/>
            </a:bodyPr>
            <a:lstStyle/>
            <a:p>
              <a:r>
                <a:rPr lang="en-US" b="1" dirty="0">
                  <a:solidFill>
                    <a:srgbClr val="FF0000"/>
                  </a:solidFill>
                </a:rPr>
                <a:t>?</a:t>
              </a:r>
            </a:p>
          </p:txBody>
        </p:sp>
        <p:sp>
          <p:nvSpPr>
            <p:cNvPr id="46" name="TextBox 45"/>
            <p:cNvSpPr txBox="1"/>
            <p:nvPr/>
          </p:nvSpPr>
          <p:spPr>
            <a:xfrm>
              <a:off x="1717576" y="1342950"/>
              <a:ext cx="451692" cy="369332"/>
            </a:xfrm>
            <a:prstGeom prst="rect">
              <a:avLst/>
            </a:prstGeom>
            <a:noFill/>
          </p:spPr>
          <p:txBody>
            <a:bodyPr wrap="square" rtlCol="0">
              <a:spAutoFit/>
            </a:bodyPr>
            <a:lstStyle/>
            <a:p>
              <a:r>
                <a:rPr lang="en-US" b="1" dirty="0">
                  <a:solidFill>
                    <a:srgbClr val="FF0000"/>
                  </a:solidFill>
                </a:rPr>
                <a:t>?</a:t>
              </a:r>
            </a:p>
          </p:txBody>
        </p:sp>
        <p:sp>
          <p:nvSpPr>
            <p:cNvPr id="47" name="TextBox 46"/>
            <p:cNvSpPr txBox="1"/>
            <p:nvPr/>
          </p:nvSpPr>
          <p:spPr>
            <a:xfrm>
              <a:off x="1889938" y="1299016"/>
              <a:ext cx="451692" cy="369332"/>
            </a:xfrm>
            <a:prstGeom prst="rect">
              <a:avLst/>
            </a:prstGeom>
            <a:noFill/>
          </p:spPr>
          <p:txBody>
            <a:bodyPr wrap="square" rtlCol="0">
              <a:spAutoFit/>
            </a:bodyPr>
            <a:lstStyle/>
            <a:p>
              <a:r>
                <a:rPr lang="en-US" b="1" dirty="0">
                  <a:solidFill>
                    <a:srgbClr val="FF0000"/>
                  </a:solidFill>
                </a:rPr>
                <a:t>?</a:t>
              </a:r>
            </a:p>
          </p:txBody>
        </p:sp>
        <p:sp>
          <p:nvSpPr>
            <p:cNvPr id="48" name="TextBox 47"/>
            <p:cNvSpPr txBox="1"/>
            <p:nvPr/>
          </p:nvSpPr>
          <p:spPr>
            <a:xfrm>
              <a:off x="2042338" y="1451416"/>
              <a:ext cx="451692" cy="369332"/>
            </a:xfrm>
            <a:prstGeom prst="rect">
              <a:avLst/>
            </a:prstGeom>
            <a:noFill/>
          </p:spPr>
          <p:txBody>
            <a:bodyPr wrap="square" rtlCol="0">
              <a:spAutoFit/>
            </a:bodyPr>
            <a:lstStyle/>
            <a:p>
              <a:r>
                <a:rPr lang="en-US" b="1" dirty="0">
                  <a:solidFill>
                    <a:srgbClr val="FF0000"/>
                  </a:solidFill>
                </a:rPr>
                <a:t>?</a:t>
              </a:r>
            </a:p>
          </p:txBody>
        </p:sp>
        <p:sp>
          <p:nvSpPr>
            <p:cNvPr id="49" name="TextBox 48"/>
            <p:cNvSpPr txBox="1"/>
            <p:nvPr/>
          </p:nvSpPr>
          <p:spPr>
            <a:xfrm>
              <a:off x="2194738" y="1603816"/>
              <a:ext cx="451692" cy="369332"/>
            </a:xfrm>
            <a:prstGeom prst="rect">
              <a:avLst/>
            </a:prstGeom>
            <a:noFill/>
          </p:spPr>
          <p:txBody>
            <a:bodyPr wrap="square" rtlCol="0">
              <a:spAutoFit/>
            </a:bodyPr>
            <a:lstStyle/>
            <a:p>
              <a:r>
                <a:rPr lang="en-US" b="1" dirty="0">
                  <a:solidFill>
                    <a:srgbClr val="FF0000"/>
                  </a:solidFill>
                </a:rPr>
                <a:t>?</a:t>
              </a:r>
            </a:p>
          </p:txBody>
        </p:sp>
        <p:sp>
          <p:nvSpPr>
            <p:cNvPr id="50" name="TextBox 49"/>
            <p:cNvSpPr txBox="1"/>
            <p:nvPr/>
          </p:nvSpPr>
          <p:spPr>
            <a:xfrm>
              <a:off x="2259239" y="1349598"/>
              <a:ext cx="451692" cy="369332"/>
            </a:xfrm>
            <a:prstGeom prst="rect">
              <a:avLst/>
            </a:prstGeom>
            <a:noFill/>
          </p:spPr>
          <p:txBody>
            <a:bodyPr wrap="square" rtlCol="0">
              <a:spAutoFit/>
            </a:bodyPr>
            <a:lstStyle/>
            <a:p>
              <a:r>
                <a:rPr lang="en-US" b="1" dirty="0">
                  <a:solidFill>
                    <a:srgbClr val="FF0000"/>
                  </a:solidFill>
                </a:rPr>
                <a:t>?</a:t>
              </a:r>
            </a:p>
          </p:txBody>
        </p:sp>
        <p:sp>
          <p:nvSpPr>
            <p:cNvPr id="51" name="TextBox 50"/>
            <p:cNvSpPr txBox="1"/>
            <p:nvPr/>
          </p:nvSpPr>
          <p:spPr>
            <a:xfrm>
              <a:off x="2141133" y="1046590"/>
              <a:ext cx="451692" cy="369332"/>
            </a:xfrm>
            <a:prstGeom prst="rect">
              <a:avLst/>
            </a:prstGeom>
            <a:noFill/>
          </p:spPr>
          <p:txBody>
            <a:bodyPr wrap="square" rtlCol="0">
              <a:spAutoFit/>
            </a:bodyPr>
            <a:lstStyle/>
            <a:p>
              <a:r>
                <a:rPr lang="en-US" b="1" dirty="0">
                  <a:solidFill>
                    <a:srgbClr val="FF0000"/>
                  </a:solidFill>
                </a:rPr>
                <a:t>?</a:t>
              </a:r>
            </a:p>
          </p:txBody>
        </p:sp>
        <p:sp>
          <p:nvSpPr>
            <p:cNvPr id="52" name="TextBox 51"/>
            <p:cNvSpPr txBox="1"/>
            <p:nvPr/>
          </p:nvSpPr>
          <p:spPr>
            <a:xfrm>
              <a:off x="2474068" y="1124226"/>
              <a:ext cx="451692" cy="369332"/>
            </a:xfrm>
            <a:prstGeom prst="rect">
              <a:avLst/>
            </a:prstGeom>
            <a:noFill/>
          </p:spPr>
          <p:txBody>
            <a:bodyPr wrap="square" rtlCol="0">
              <a:spAutoFit/>
            </a:bodyPr>
            <a:lstStyle/>
            <a:p>
              <a:r>
                <a:rPr lang="en-US" b="1" dirty="0">
                  <a:solidFill>
                    <a:srgbClr val="FF0000"/>
                  </a:solidFill>
                </a:rPr>
                <a:t>?</a:t>
              </a:r>
            </a:p>
          </p:txBody>
        </p:sp>
        <p:sp>
          <p:nvSpPr>
            <p:cNvPr id="53" name="TextBox 52"/>
            <p:cNvSpPr txBox="1"/>
            <p:nvPr/>
          </p:nvSpPr>
          <p:spPr>
            <a:xfrm>
              <a:off x="2730115" y="960456"/>
              <a:ext cx="451692" cy="369332"/>
            </a:xfrm>
            <a:prstGeom prst="rect">
              <a:avLst/>
            </a:prstGeom>
            <a:noFill/>
          </p:spPr>
          <p:txBody>
            <a:bodyPr wrap="square" rtlCol="0">
              <a:spAutoFit/>
            </a:bodyPr>
            <a:lstStyle/>
            <a:p>
              <a:r>
                <a:rPr lang="en-US" b="1" dirty="0">
                  <a:solidFill>
                    <a:srgbClr val="FF0000"/>
                  </a:solidFill>
                </a:rPr>
                <a:t>?</a:t>
              </a:r>
            </a:p>
          </p:txBody>
        </p:sp>
        <p:sp>
          <p:nvSpPr>
            <p:cNvPr id="54" name="TextBox 53"/>
            <p:cNvSpPr txBox="1"/>
            <p:nvPr/>
          </p:nvSpPr>
          <p:spPr>
            <a:xfrm>
              <a:off x="2944944" y="1083567"/>
              <a:ext cx="451692" cy="369332"/>
            </a:xfrm>
            <a:prstGeom prst="rect">
              <a:avLst/>
            </a:prstGeom>
            <a:noFill/>
          </p:spPr>
          <p:txBody>
            <a:bodyPr wrap="square" rtlCol="0">
              <a:spAutoFit/>
            </a:bodyPr>
            <a:lstStyle/>
            <a:p>
              <a:r>
                <a:rPr lang="en-US" b="1" dirty="0">
                  <a:solidFill>
                    <a:srgbClr val="FF0000"/>
                  </a:solidFill>
                </a:rPr>
                <a:t>?</a:t>
              </a:r>
            </a:p>
          </p:txBody>
        </p:sp>
        <p:sp>
          <p:nvSpPr>
            <p:cNvPr id="55" name="TextBox 54"/>
            <p:cNvSpPr txBox="1"/>
            <p:nvPr/>
          </p:nvSpPr>
          <p:spPr>
            <a:xfrm>
              <a:off x="3116656" y="784230"/>
              <a:ext cx="451692" cy="369332"/>
            </a:xfrm>
            <a:prstGeom prst="rect">
              <a:avLst/>
            </a:prstGeom>
            <a:noFill/>
          </p:spPr>
          <p:txBody>
            <a:bodyPr wrap="square" rtlCol="0">
              <a:spAutoFit/>
            </a:bodyPr>
            <a:lstStyle/>
            <a:p>
              <a:r>
                <a:rPr lang="en-US" b="1" dirty="0">
                  <a:solidFill>
                    <a:srgbClr val="FF0000"/>
                  </a:solidFill>
                </a:rPr>
                <a:t>?</a:t>
              </a:r>
            </a:p>
          </p:txBody>
        </p:sp>
        <p:sp>
          <p:nvSpPr>
            <p:cNvPr id="56" name="TextBox 55"/>
            <p:cNvSpPr txBox="1"/>
            <p:nvPr/>
          </p:nvSpPr>
          <p:spPr>
            <a:xfrm>
              <a:off x="2862553" y="1309190"/>
              <a:ext cx="451692" cy="369332"/>
            </a:xfrm>
            <a:prstGeom prst="rect">
              <a:avLst/>
            </a:prstGeom>
            <a:noFill/>
          </p:spPr>
          <p:txBody>
            <a:bodyPr wrap="square" rtlCol="0">
              <a:spAutoFit/>
            </a:bodyPr>
            <a:lstStyle/>
            <a:p>
              <a:r>
                <a:rPr lang="en-US" b="1" dirty="0">
                  <a:solidFill>
                    <a:srgbClr val="FF0000"/>
                  </a:solidFill>
                </a:rPr>
                <a:t>?</a:t>
              </a:r>
            </a:p>
          </p:txBody>
        </p:sp>
        <p:sp>
          <p:nvSpPr>
            <p:cNvPr id="57" name="TextBox 56"/>
            <p:cNvSpPr txBox="1"/>
            <p:nvPr/>
          </p:nvSpPr>
          <p:spPr>
            <a:xfrm>
              <a:off x="3034915" y="1265256"/>
              <a:ext cx="451692" cy="369332"/>
            </a:xfrm>
            <a:prstGeom prst="rect">
              <a:avLst/>
            </a:prstGeom>
            <a:noFill/>
          </p:spPr>
          <p:txBody>
            <a:bodyPr wrap="square" rtlCol="0">
              <a:spAutoFit/>
            </a:bodyPr>
            <a:lstStyle/>
            <a:p>
              <a:r>
                <a:rPr lang="en-US" b="1" dirty="0">
                  <a:solidFill>
                    <a:srgbClr val="FF0000"/>
                  </a:solidFill>
                </a:rPr>
                <a:t>?</a:t>
              </a:r>
            </a:p>
          </p:txBody>
        </p:sp>
        <p:sp>
          <p:nvSpPr>
            <p:cNvPr id="58" name="TextBox 57"/>
            <p:cNvSpPr txBox="1"/>
            <p:nvPr/>
          </p:nvSpPr>
          <p:spPr>
            <a:xfrm>
              <a:off x="3187315" y="1417656"/>
              <a:ext cx="451692" cy="369332"/>
            </a:xfrm>
            <a:prstGeom prst="rect">
              <a:avLst/>
            </a:prstGeom>
            <a:noFill/>
          </p:spPr>
          <p:txBody>
            <a:bodyPr wrap="square" rtlCol="0">
              <a:spAutoFit/>
            </a:bodyPr>
            <a:lstStyle/>
            <a:p>
              <a:r>
                <a:rPr lang="en-US" b="1" dirty="0">
                  <a:solidFill>
                    <a:srgbClr val="FF0000"/>
                  </a:solidFill>
                </a:rPr>
                <a:t>?</a:t>
              </a:r>
            </a:p>
          </p:txBody>
        </p:sp>
        <p:sp>
          <p:nvSpPr>
            <p:cNvPr id="59" name="TextBox 58"/>
            <p:cNvSpPr txBox="1"/>
            <p:nvPr/>
          </p:nvSpPr>
          <p:spPr>
            <a:xfrm>
              <a:off x="3339715" y="1570056"/>
              <a:ext cx="451692" cy="369332"/>
            </a:xfrm>
            <a:prstGeom prst="rect">
              <a:avLst/>
            </a:prstGeom>
            <a:noFill/>
          </p:spPr>
          <p:txBody>
            <a:bodyPr wrap="square" rtlCol="0">
              <a:spAutoFit/>
            </a:bodyPr>
            <a:lstStyle/>
            <a:p>
              <a:r>
                <a:rPr lang="en-US" b="1" dirty="0">
                  <a:solidFill>
                    <a:srgbClr val="FF0000"/>
                  </a:solidFill>
                </a:rPr>
                <a:t>?</a:t>
              </a:r>
            </a:p>
          </p:txBody>
        </p:sp>
        <p:sp>
          <p:nvSpPr>
            <p:cNvPr id="60" name="TextBox 59"/>
            <p:cNvSpPr txBox="1"/>
            <p:nvPr/>
          </p:nvSpPr>
          <p:spPr>
            <a:xfrm>
              <a:off x="3404215" y="1315838"/>
              <a:ext cx="553769" cy="369332"/>
            </a:xfrm>
            <a:prstGeom prst="rect">
              <a:avLst/>
            </a:prstGeom>
            <a:noFill/>
          </p:spPr>
          <p:txBody>
            <a:bodyPr wrap="square" rtlCol="0">
              <a:spAutoFit/>
            </a:bodyPr>
            <a:lstStyle/>
            <a:p>
              <a:r>
                <a:rPr lang="en-US" b="1" dirty="0">
                  <a:solidFill>
                    <a:srgbClr val="FF0000"/>
                  </a:solidFill>
                </a:rPr>
                <a:t>?</a:t>
              </a:r>
            </a:p>
          </p:txBody>
        </p:sp>
        <p:sp>
          <p:nvSpPr>
            <p:cNvPr id="61" name="TextBox 60"/>
            <p:cNvSpPr txBox="1"/>
            <p:nvPr/>
          </p:nvSpPr>
          <p:spPr>
            <a:xfrm>
              <a:off x="3286110" y="1012830"/>
              <a:ext cx="451692" cy="369332"/>
            </a:xfrm>
            <a:prstGeom prst="rect">
              <a:avLst/>
            </a:prstGeom>
            <a:noFill/>
          </p:spPr>
          <p:txBody>
            <a:bodyPr wrap="square" rtlCol="0">
              <a:spAutoFit/>
            </a:bodyPr>
            <a:lstStyle/>
            <a:p>
              <a:r>
                <a:rPr lang="en-US" b="1" dirty="0">
                  <a:solidFill>
                    <a:srgbClr val="FF0000"/>
                  </a:solidFill>
                </a:rPr>
                <a:t>?</a:t>
              </a:r>
            </a:p>
          </p:txBody>
        </p:sp>
        <p:sp>
          <p:nvSpPr>
            <p:cNvPr id="62" name="TextBox 61"/>
            <p:cNvSpPr txBox="1"/>
            <p:nvPr/>
          </p:nvSpPr>
          <p:spPr>
            <a:xfrm>
              <a:off x="5536232" y="1575856"/>
              <a:ext cx="451692" cy="369332"/>
            </a:xfrm>
            <a:prstGeom prst="rect">
              <a:avLst/>
            </a:prstGeom>
            <a:noFill/>
          </p:spPr>
          <p:txBody>
            <a:bodyPr wrap="square" rtlCol="0">
              <a:spAutoFit/>
            </a:bodyPr>
            <a:lstStyle/>
            <a:p>
              <a:r>
                <a:rPr lang="en-US" b="1" dirty="0">
                  <a:solidFill>
                    <a:srgbClr val="FF0000"/>
                  </a:solidFill>
                </a:rPr>
                <a:t>?</a:t>
              </a:r>
            </a:p>
          </p:txBody>
        </p:sp>
        <p:sp>
          <p:nvSpPr>
            <p:cNvPr id="63" name="TextBox 62"/>
            <p:cNvSpPr txBox="1"/>
            <p:nvPr/>
          </p:nvSpPr>
          <p:spPr>
            <a:xfrm>
              <a:off x="5299625" y="851813"/>
              <a:ext cx="553769" cy="369332"/>
            </a:xfrm>
            <a:prstGeom prst="rect">
              <a:avLst/>
            </a:prstGeom>
            <a:noFill/>
          </p:spPr>
          <p:txBody>
            <a:bodyPr wrap="square" rtlCol="0">
              <a:spAutoFit/>
            </a:bodyPr>
            <a:lstStyle/>
            <a:p>
              <a:r>
                <a:rPr lang="en-US" b="1" dirty="0">
                  <a:solidFill>
                    <a:srgbClr val="FF0000"/>
                  </a:solidFill>
                </a:rPr>
                <a:t>?</a:t>
              </a:r>
            </a:p>
          </p:txBody>
        </p:sp>
        <p:sp>
          <p:nvSpPr>
            <p:cNvPr id="64" name="TextBox 63"/>
            <p:cNvSpPr txBox="1"/>
            <p:nvPr/>
          </p:nvSpPr>
          <p:spPr>
            <a:xfrm>
              <a:off x="5514454" y="974924"/>
              <a:ext cx="553769" cy="369332"/>
            </a:xfrm>
            <a:prstGeom prst="rect">
              <a:avLst/>
            </a:prstGeom>
            <a:noFill/>
          </p:spPr>
          <p:txBody>
            <a:bodyPr wrap="square" rtlCol="0">
              <a:spAutoFit/>
            </a:bodyPr>
            <a:lstStyle/>
            <a:p>
              <a:r>
                <a:rPr lang="en-US" b="1" dirty="0">
                  <a:solidFill>
                    <a:srgbClr val="FF0000"/>
                  </a:solidFill>
                </a:rPr>
                <a:t>?</a:t>
              </a:r>
            </a:p>
          </p:txBody>
        </p:sp>
        <p:sp>
          <p:nvSpPr>
            <p:cNvPr id="65" name="TextBox 64"/>
            <p:cNvSpPr txBox="1"/>
            <p:nvPr/>
          </p:nvSpPr>
          <p:spPr>
            <a:xfrm>
              <a:off x="5686166" y="675587"/>
              <a:ext cx="553769" cy="369332"/>
            </a:xfrm>
            <a:prstGeom prst="rect">
              <a:avLst/>
            </a:prstGeom>
            <a:noFill/>
          </p:spPr>
          <p:txBody>
            <a:bodyPr wrap="square" rtlCol="0">
              <a:spAutoFit/>
            </a:bodyPr>
            <a:lstStyle/>
            <a:p>
              <a:r>
                <a:rPr lang="en-US" b="1" dirty="0">
                  <a:solidFill>
                    <a:srgbClr val="FF0000"/>
                  </a:solidFill>
                </a:rPr>
                <a:t>?</a:t>
              </a:r>
            </a:p>
          </p:txBody>
        </p:sp>
        <p:sp>
          <p:nvSpPr>
            <p:cNvPr id="66" name="TextBox 65"/>
            <p:cNvSpPr txBox="1"/>
            <p:nvPr/>
          </p:nvSpPr>
          <p:spPr>
            <a:xfrm>
              <a:off x="5432063" y="1200547"/>
              <a:ext cx="553769" cy="369332"/>
            </a:xfrm>
            <a:prstGeom prst="rect">
              <a:avLst/>
            </a:prstGeom>
            <a:noFill/>
          </p:spPr>
          <p:txBody>
            <a:bodyPr wrap="square" rtlCol="0">
              <a:spAutoFit/>
            </a:bodyPr>
            <a:lstStyle/>
            <a:p>
              <a:r>
                <a:rPr lang="en-US" b="1" dirty="0">
                  <a:solidFill>
                    <a:srgbClr val="FF0000"/>
                  </a:solidFill>
                </a:rPr>
                <a:t>?</a:t>
              </a:r>
            </a:p>
          </p:txBody>
        </p:sp>
        <p:sp>
          <p:nvSpPr>
            <p:cNvPr id="67" name="TextBox 66"/>
            <p:cNvSpPr txBox="1"/>
            <p:nvPr/>
          </p:nvSpPr>
          <p:spPr>
            <a:xfrm>
              <a:off x="5604425" y="1156613"/>
              <a:ext cx="553769" cy="369332"/>
            </a:xfrm>
            <a:prstGeom prst="rect">
              <a:avLst/>
            </a:prstGeom>
            <a:noFill/>
          </p:spPr>
          <p:txBody>
            <a:bodyPr wrap="square" rtlCol="0">
              <a:spAutoFit/>
            </a:bodyPr>
            <a:lstStyle/>
            <a:p>
              <a:r>
                <a:rPr lang="en-US" b="1" dirty="0">
                  <a:solidFill>
                    <a:srgbClr val="FF0000"/>
                  </a:solidFill>
                </a:rPr>
                <a:t>?</a:t>
              </a:r>
            </a:p>
          </p:txBody>
        </p:sp>
        <p:sp>
          <p:nvSpPr>
            <p:cNvPr id="68" name="TextBox 67"/>
            <p:cNvSpPr txBox="1"/>
            <p:nvPr/>
          </p:nvSpPr>
          <p:spPr>
            <a:xfrm>
              <a:off x="5756825" y="1309013"/>
              <a:ext cx="553769" cy="369332"/>
            </a:xfrm>
            <a:prstGeom prst="rect">
              <a:avLst/>
            </a:prstGeom>
            <a:noFill/>
          </p:spPr>
          <p:txBody>
            <a:bodyPr wrap="square" rtlCol="0">
              <a:spAutoFit/>
            </a:bodyPr>
            <a:lstStyle/>
            <a:p>
              <a:r>
                <a:rPr lang="en-US" b="1" dirty="0">
                  <a:solidFill>
                    <a:srgbClr val="FF0000"/>
                  </a:solidFill>
                </a:rPr>
                <a:t>?</a:t>
              </a:r>
            </a:p>
          </p:txBody>
        </p:sp>
        <p:sp>
          <p:nvSpPr>
            <p:cNvPr id="69" name="TextBox 68"/>
            <p:cNvSpPr txBox="1"/>
            <p:nvPr/>
          </p:nvSpPr>
          <p:spPr>
            <a:xfrm>
              <a:off x="5909225" y="1461413"/>
              <a:ext cx="553769" cy="369332"/>
            </a:xfrm>
            <a:prstGeom prst="rect">
              <a:avLst/>
            </a:prstGeom>
            <a:noFill/>
          </p:spPr>
          <p:txBody>
            <a:bodyPr wrap="square" rtlCol="0">
              <a:spAutoFit/>
            </a:bodyPr>
            <a:lstStyle/>
            <a:p>
              <a:r>
                <a:rPr lang="en-US" b="1" dirty="0">
                  <a:solidFill>
                    <a:srgbClr val="FF0000"/>
                  </a:solidFill>
                </a:rPr>
                <a:t>?</a:t>
              </a:r>
            </a:p>
          </p:txBody>
        </p:sp>
        <p:sp>
          <p:nvSpPr>
            <p:cNvPr id="70" name="TextBox 69"/>
            <p:cNvSpPr txBox="1"/>
            <p:nvPr/>
          </p:nvSpPr>
          <p:spPr>
            <a:xfrm>
              <a:off x="5973726" y="1207195"/>
              <a:ext cx="553769" cy="369332"/>
            </a:xfrm>
            <a:prstGeom prst="rect">
              <a:avLst/>
            </a:prstGeom>
            <a:noFill/>
          </p:spPr>
          <p:txBody>
            <a:bodyPr wrap="square" rtlCol="0">
              <a:spAutoFit/>
            </a:bodyPr>
            <a:lstStyle/>
            <a:p>
              <a:r>
                <a:rPr lang="en-US" b="1" dirty="0">
                  <a:solidFill>
                    <a:srgbClr val="FF0000"/>
                  </a:solidFill>
                </a:rPr>
                <a:t>?</a:t>
              </a:r>
            </a:p>
          </p:txBody>
        </p:sp>
        <p:sp>
          <p:nvSpPr>
            <p:cNvPr id="71" name="TextBox 70"/>
            <p:cNvSpPr txBox="1"/>
            <p:nvPr/>
          </p:nvSpPr>
          <p:spPr>
            <a:xfrm>
              <a:off x="5855620" y="904187"/>
              <a:ext cx="553769" cy="369332"/>
            </a:xfrm>
            <a:prstGeom prst="rect">
              <a:avLst/>
            </a:prstGeom>
            <a:noFill/>
          </p:spPr>
          <p:txBody>
            <a:bodyPr wrap="square" rtlCol="0">
              <a:spAutoFit/>
            </a:bodyPr>
            <a:lstStyle/>
            <a:p>
              <a:r>
                <a:rPr lang="en-US" b="1" dirty="0">
                  <a:solidFill>
                    <a:srgbClr val="FF0000"/>
                  </a:solidFill>
                </a:rPr>
                <a:t>?</a:t>
              </a:r>
            </a:p>
          </p:txBody>
        </p:sp>
        <p:sp>
          <p:nvSpPr>
            <p:cNvPr id="72" name="TextBox 71"/>
            <p:cNvSpPr txBox="1"/>
            <p:nvPr/>
          </p:nvSpPr>
          <p:spPr>
            <a:xfrm>
              <a:off x="6188555" y="981823"/>
              <a:ext cx="553769" cy="369332"/>
            </a:xfrm>
            <a:prstGeom prst="rect">
              <a:avLst/>
            </a:prstGeom>
            <a:noFill/>
          </p:spPr>
          <p:txBody>
            <a:bodyPr wrap="square" rtlCol="0">
              <a:spAutoFit/>
            </a:bodyPr>
            <a:lstStyle/>
            <a:p>
              <a:r>
                <a:rPr lang="en-US" b="1" dirty="0">
                  <a:solidFill>
                    <a:srgbClr val="FF0000"/>
                  </a:solidFill>
                </a:rPr>
                <a:t>?</a:t>
              </a:r>
            </a:p>
          </p:txBody>
        </p:sp>
      </p:grpSp>
    </p:spTree>
    <p:extLst>
      <p:ext uri="{BB962C8B-B14F-4D97-AF65-F5344CB8AC3E}">
        <p14:creationId xmlns:p14="http://schemas.microsoft.com/office/powerpoint/2010/main" val="327196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56953" y="407324"/>
            <a:ext cx="9742516" cy="6259482"/>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1540625" y="1080655"/>
            <a:ext cx="7816735" cy="4912821"/>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674226" y="2842540"/>
            <a:ext cx="3474720" cy="15958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5104014" y="3588359"/>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3848792" y="3048800"/>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738255" y="1783080"/>
            <a:ext cx="1330036" cy="6317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4879571" y="1916084"/>
            <a:ext cx="1014153" cy="369332"/>
          </a:xfrm>
          <a:prstGeom prst="rect">
            <a:avLst/>
          </a:prstGeom>
          <a:noFill/>
        </p:spPr>
        <p:txBody>
          <a:bodyPr wrap="square" rtlCol="0">
            <a:spAutoFit/>
          </a:bodyPr>
          <a:lstStyle/>
          <a:p>
            <a:pPr algn="ctr"/>
            <a:r>
              <a:rPr lang="en-US" dirty="0"/>
              <a:t>Goals</a:t>
            </a:r>
          </a:p>
        </p:txBody>
      </p:sp>
      <p:sp>
        <p:nvSpPr>
          <p:cNvPr id="9" name="TextBox 8"/>
          <p:cNvSpPr txBox="1"/>
          <p:nvPr/>
        </p:nvSpPr>
        <p:spPr>
          <a:xfrm>
            <a:off x="4330929" y="4154322"/>
            <a:ext cx="1795550" cy="307777"/>
          </a:xfrm>
          <a:prstGeom prst="rect">
            <a:avLst/>
          </a:prstGeom>
          <a:noFill/>
        </p:spPr>
        <p:txBody>
          <a:bodyPr wrap="square" rtlCol="0">
            <a:spAutoFit/>
          </a:bodyPr>
          <a:lstStyle/>
          <a:p>
            <a:pPr algn="ctr"/>
            <a:r>
              <a:rPr lang="en-US" sz="1400" dirty="0">
                <a:solidFill>
                  <a:schemeClr val="accent1">
                    <a:lumMod val="50000"/>
                  </a:schemeClr>
                </a:solidFill>
              </a:rPr>
              <a:t>Internal Environment</a:t>
            </a:r>
          </a:p>
        </p:txBody>
      </p:sp>
      <p:cxnSp>
        <p:nvCxnSpPr>
          <p:cNvPr id="10" name="Straight Arrow Connector 9"/>
          <p:cNvCxnSpPr/>
          <p:nvPr/>
        </p:nvCxnSpPr>
        <p:spPr>
          <a:xfrm>
            <a:off x="5818909" y="2414847"/>
            <a:ext cx="0" cy="4613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007033" y="2414847"/>
            <a:ext cx="0" cy="4613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50225" y="3395749"/>
            <a:ext cx="1507375"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148946" y="3395748"/>
            <a:ext cx="1507375"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0626" y="2945476"/>
            <a:ext cx="1014153" cy="369332"/>
          </a:xfrm>
          <a:prstGeom prst="rect">
            <a:avLst/>
          </a:prstGeom>
          <a:noFill/>
        </p:spPr>
        <p:txBody>
          <a:bodyPr wrap="square" rtlCol="0">
            <a:spAutoFit/>
          </a:bodyPr>
          <a:lstStyle/>
          <a:p>
            <a:pPr algn="ctr"/>
            <a:r>
              <a:rPr lang="en-US" dirty="0"/>
              <a:t>Inputs</a:t>
            </a:r>
          </a:p>
        </p:txBody>
      </p:sp>
      <p:sp>
        <p:nvSpPr>
          <p:cNvPr id="15" name="TextBox 14"/>
          <p:cNvSpPr txBox="1"/>
          <p:nvPr/>
        </p:nvSpPr>
        <p:spPr>
          <a:xfrm>
            <a:off x="8343208" y="2876204"/>
            <a:ext cx="1014153" cy="369332"/>
          </a:xfrm>
          <a:prstGeom prst="rect">
            <a:avLst/>
          </a:prstGeom>
          <a:noFill/>
        </p:spPr>
        <p:txBody>
          <a:bodyPr wrap="square" rtlCol="0">
            <a:spAutoFit/>
          </a:bodyPr>
          <a:lstStyle/>
          <a:p>
            <a:pPr algn="ctr"/>
            <a:r>
              <a:rPr lang="en-US" dirty="0"/>
              <a:t>Outputs</a:t>
            </a:r>
          </a:p>
        </p:txBody>
      </p:sp>
      <p:cxnSp>
        <p:nvCxnSpPr>
          <p:cNvPr id="16" name="Elbow Connector 15"/>
          <p:cNvCxnSpPr>
            <a:endCxn id="7" idx="3"/>
          </p:cNvCxnSpPr>
          <p:nvPr/>
        </p:nvCxnSpPr>
        <p:spPr>
          <a:xfrm rot="10800000">
            <a:off x="6068291" y="2098964"/>
            <a:ext cx="1834342" cy="1296786"/>
          </a:xfrm>
          <a:prstGeom prst="bentConnector3">
            <a:avLst>
              <a:gd name="adj1" fmla="val -1208"/>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2981" y="1827219"/>
            <a:ext cx="2402378" cy="307777"/>
          </a:xfrm>
          <a:prstGeom prst="rect">
            <a:avLst/>
          </a:prstGeom>
          <a:noFill/>
        </p:spPr>
        <p:txBody>
          <a:bodyPr wrap="square" rtlCol="0">
            <a:spAutoFit/>
          </a:bodyPr>
          <a:lstStyle/>
          <a:p>
            <a:pPr algn="ctr"/>
            <a:r>
              <a:rPr lang="en-US" sz="1400" i="1" dirty="0"/>
              <a:t>Effectiveness Feedback</a:t>
            </a:r>
          </a:p>
        </p:txBody>
      </p:sp>
      <p:cxnSp>
        <p:nvCxnSpPr>
          <p:cNvPr id="18" name="Straight Connector 17"/>
          <p:cNvCxnSpPr/>
          <p:nvPr/>
        </p:nvCxnSpPr>
        <p:spPr>
          <a:xfrm>
            <a:off x="7678189" y="3395748"/>
            <a:ext cx="0" cy="13840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54779" y="4779816"/>
            <a:ext cx="5123410" cy="110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54779" y="3395748"/>
            <a:ext cx="0" cy="1384068"/>
          </a:xfrm>
          <a:prstGeom prst="line">
            <a:avLst/>
          </a:prstGeom>
          <a:ln w="19050">
            <a:solidFill>
              <a:schemeClr val="tx1"/>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85458" y="4483124"/>
            <a:ext cx="2402378" cy="307777"/>
          </a:xfrm>
          <a:prstGeom prst="rect">
            <a:avLst/>
          </a:prstGeom>
          <a:noFill/>
        </p:spPr>
        <p:txBody>
          <a:bodyPr wrap="square" rtlCol="0">
            <a:spAutoFit/>
          </a:bodyPr>
          <a:lstStyle/>
          <a:p>
            <a:pPr algn="ctr"/>
            <a:r>
              <a:rPr lang="en-US" sz="1400" i="1" dirty="0"/>
              <a:t>Efficiency Feedback</a:t>
            </a:r>
          </a:p>
        </p:txBody>
      </p:sp>
      <p:sp>
        <p:nvSpPr>
          <p:cNvPr id="22" name="TextBox 21"/>
          <p:cNvSpPr txBox="1"/>
          <p:nvPr/>
        </p:nvSpPr>
        <p:spPr>
          <a:xfrm>
            <a:off x="2647603" y="1762196"/>
            <a:ext cx="1795550" cy="523220"/>
          </a:xfrm>
          <a:prstGeom prst="rect">
            <a:avLst/>
          </a:prstGeom>
          <a:noFill/>
        </p:spPr>
        <p:txBody>
          <a:bodyPr wrap="square" rtlCol="0">
            <a:spAutoFit/>
          </a:bodyPr>
          <a:lstStyle/>
          <a:p>
            <a:pPr algn="ctr"/>
            <a:r>
              <a:rPr lang="en-US" sz="1400" dirty="0">
                <a:solidFill>
                  <a:schemeClr val="accent1">
                    <a:lumMod val="50000"/>
                  </a:schemeClr>
                </a:solidFill>
              </a:rPr>
              <a:t>Operating Environment</a:t>
            </a:r>
          </a:p>
        </p:txBody>
      </p:sp>
      <p:sp>
        <p:nvSpPr>
          <p:cNvPr id="23" name="TextBox 22"/>
          <p:cNvSpPr txBox="1"/>
          <p:nvPr/>
        </p:nvSpPr>
        <p:spPr>
          <a:xfrm>
            <a:off x="2047702" y="966945"/>
            <a:ext cx="1795550" cy="523220"/>
          </a:xfrm>
          <a:prstGeom prst="rect">
            <a:avLst/>
          </a:prstGeom>
          <a:noFill/>
        </p:spPr>
        <p:txBody>
          <a:bodyPr wrap="square" rtlCol="0">
            <a:spAutoFit/>
          </a:bodyPr>
          <a:lstStyle/>
          <a:p>
            <a:pPr algn="ctr"/>
            <a:r>
              <a:rPr lang="en-US" sz="1400" dirty="0">
                <a:solidFill>
                  <a:schemeClr val="accent1">
                    <a:lumMod val="50000"/>
                  </a:schemeClr>
                </a:solidFill>
              </a:rPr>
              <a:t>General</a:t>
            </a:r>
          </a:p>
          <a:p>
            <a:pPr algn="ctr"/>
            <a:r>
              <a:rPr lang="en-US" sz="1400" dirty="0">
                <a:solidFill>
                  <a:schemeClr val="accent1">
                    <a:lumMod val="50000"/>
                  </a:schemeClr>
                </a:solidFill>
              </a:rPr>
              <a:t> Environment</a:t>
            </a:r>
          </a:p>
        </p:txBody>
      </p:sp>
      <p:sp>
        <p:nvSpPr>
          <p:cNvPr id="24" name="TextBox 23"/>
          <p:cNvSpPr txBox="1"/>
          <p:nvPr/>
        </p:nvSpPr>
        <p:spPr>
          <a:xfrm>
            <a:off x="4034443" y="3060870"/>
            <a:ext cx="592974" cy="523220"/>
          </a:xfrm>
          <a:prstGeom prst="rect">
            <a:avLst/>
          </a:prstGeom>
          <a:noFill/>
        </p:spPr>
        <p:txBody>
          <a:bodyPr wrap="square" rtlCol="0">
            <a:spAutoFit/>
          </a:bodyPr>
          <a:lstStyle/>
          <a:p>
            <a:r>
              <a:rPr lang="en-US" sz="1400" dirty="0"/>
              <a:t>Sales </a:t>
            </a:r>
          </a:p>
          <a:p>
            <a:r>
              <a:rPr lang="en-US" sz="1400" dirty="0"/>
              <a:t>Dept.</a:t>
            </a:r>
          </a:p>
        </p:txBody>
      </p:sp>
      <p:sp>
        <p:nvSpPr>
          <p:cNvPr id="25" name="TextBox 24"/>
          <p:cNvSpPr txBox="1"/>
          <p:nvPr/>
        </p:nvSpPr>
        <p:spPr>
          <a:xfrm>
            <a:off x="4741026" y="3279852"/>
            <a:ext cx="592974" cy="738664"/>
          </a:xfrm>
          <a:prstGeom prst="rect">
            <a:avLst/>
          </a:prstGeom>
          <a:noFill/>
        </p:spPr>
        <p:txBody>
          <a:bodyPr wrap="square" rtlCol="0">
            <a:spAutoFit/>
          </a:bodyPr>
          <a:lstStyle/>
          <a:p>
            <a:pPr algn="ctr"/>
            <a:r>
              <a:rPr lang="en-US" sz="1400" dirty="0"/>
              <a:t>IT Dept. </a:t>
            </a:r>
          </a:p>
          <a:p>
            <a:endParaRPr lang="en-US" sz="1400" dirty="0"/>
          </a:p>
        </p:txBody>
      </p:sp>
      <p:sp>
        <p:nvSpPr>
          <p:cNvPr id="26" name="Oval 25"/>
          <p:cNvSpPr/>
          <p:nvPr/>
        </p:nvSpPr>
        <p:spPr>
          <a:xfrm>
            <a:off x="5228704" y="3036250"/>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5448992" y="3040647"/>
            <a:ext cx="950421" cy="523220"/>
          </a:xfrm>
          <a:prstGeom prst="rect">
            <a:avLst/>
          </a:prstGeom>
          <a:noFill/>
        </p:spPr>
        <p:txBody>
          <a:bodyPr wrap="square" rtlCol="0">
            <a:spAutoFit/>
          </a:bodyPr>
          <a:lstStyle/>
          <a:p>
            <a:r>
              <a:rPr lang="en-US" sz="1400" dirty="0"/>
              <a:t>Finance </a:t>
            </a:r>
          </a:p>
          <a:p>
            <a:r>
              <a:rPr lang="en-US" sz="1400" dirty="0"/>
              <a:t>Dept.</a:t>
            </a:r>
          </a:p>
        </p:txBody>
      </p:sp>
      <p:sp>
        <p:nvSpPr>
          <p:cNvPr id="28" name="Oval 27"/>
          <p:cNvSpPr/>
          <p:nvPr/>
        </p:nvSpPr>
        <p:spPr>
          <a:xfrm>
            <a:off x="4073236" y="3653340"/>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4555375" y="3271057"/>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14303" y="3662135"/>
            <a:ext cx="592974" cy="523220"/>
          </a:xfrm>
          <a:prstGeom prst="rect">
            <a:avLst/>
          </a:prstGeom>
          <a:noFill/>
        </p:spPr>
        <p:txBody>
          <a:bodyPr wrap="square" rtlCol="0">
            <a:spAutoFit/>
          </a:bodyPr>
          <a:lstStyle/>
          <a:p>
            <a:r>
              <a:rPr lang="en-US" sz="1400" dirty="0"/>
              <a:t>OPS </a:t>
            </a:r>
          </a:p>
          <a:p>
            <a:r>
              <a:rPr lang="en-US" sz="1400" dirty="0"/>
              <a:t>Dept.</a:t>
            </a:r>
          </a:p>
        </p:txBody>
      </p:sp>
      <p:sp>
        <p:nvSpPr>
          <p:cNvPr id="31" name="TextBox 30"/>
          <p:cNvSpPr txBox="1"/>
          <p:nvPr/>
        </p:nvSpPr>
        <p:spPr>
          <a:xfrm>
            <a:off x="4569231" y="3258004"/>
            <a:ext cx="950421" cy="523220"/>
          </a:xfrm>
          <a:prstGeom prst="rect">
            <a:avLst/>
          </a:prstGeom>
          <a:noFill/>
        </p:spPr>
        <p:txBody>
          <a:bodyPr wrap="square" rtlCol="0">
            <a:spAutoFit/>
          </a:bodyPr>
          <a:lstStyle/>
          <a:p>
            <a:pPr algn="ctr"/>
            <a:r>
              <a:rPr lang="en-US" sz="1400" dirty="0"/>
              <a:t>IT </a:t>
            </a:r>
          </a:p>
          <a:p>
            <a:pPr algn="ctr"/>
            <a:r>
              <a:rPr lang="en-US" sz="1400" dirty="0"/>
              <a:t>Dept.</a:t>
            </a:r>
          </a:p>
        </p:txBody>
      </p:sp>
      <p:sp>
        <p:nvSpPr>
          <p:cNvPr id="32" name="TextBox 31"/>
          <p:cNvSpPr txBox="1"/>
          <p:nvPr/>
        </p:nvSpPr>
        <p:spPr>
          <a:xfrm>
            <a:off x="5286202" y="3649184"/>
            <a:ext cx="1065414" cy="523220"/>
          </a:xfrm>
          <a:prstGeom prst="rect">
            <a:avLst/>
          </a:prstGeom>
          <a:noFill/>
        </p:spPr>
        <p:txBody>
          <a:bodyPr wrap="square" rtlCol="0">
            <a:spAutoFit/>
          </a:bodyPr>
          <a:lstStyle/>
          <a:p>
            <a:r>
              <a:rPr lang="en-US" sz="1400" dirty="0"/>
              <a:t>Shipping </a:t>
            </a:r>
          </a:p>
          <a:p>
            <a:r>
              <a:rPr lang="en-US" sz="1400" dirty="0"/>
              <a:t>Dept.</a:t>
            </a:r>
          </a:p>
        </p:txBody>
      </p:sp>
    </p:spTree>
    <p:extLst>
      <p:ext uri="{BB962C8B-B14F-4D97-AF65-F5344CB8AC3E}">
        <p14:creationId xmlns:p14="http://schemas.microsoft.com/office/powerpoint/2010/main" val="3315641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56953" y="407324"/>
            <a:ext cx="9742516" cy="6259482"/>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1540625" y="1080655"/>
            <a:ext cx="7816735" cy="4912821"/>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674226" y="2842540"/>
            <a:ext cx="3474720" cy="15958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5104014" y="3588359"/>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3848792" y="3048800"/>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738255" y="1783080"/>
            <a:ext cx="1330036" cy="6317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4879571" y="1916084"/>
            <a:ext cx="1014153" cy="369332"/>
          </a:xfrm>
          <a:prstGeom prst="rect">
            <a:avLst/>
          </a:prstGeom>
          <a:noFill/>
        </p:spPr>
        <p:txBody>
          <a:bodyPr wrap="square" rtlCol="0">
            <a:spAutoFit/>
          </a:bodyPr>
          <a:lstStyle/>
          <a:p>
            <a:pPr algn="ctr"/>
            <a:r>
              <a:rPr lang="en-US" dirty="0"/>
              <a:t>Goals</a:t>
            </a:r>
          </a:p>
        </p:txBody>
      </p:sp>
      <p:sp>
        <p:nvSpPr>
          <p:cNvPr id="9" name="TextBox 8"/>
          <p:cNvSpPr txBox="1"/>
          <p:nvPr/>
        </p:nvSpPr>
        <p:spPr>
          <a:xfrm>
            <a:off x="4330929" y="4154322"/>
            <a:ext cx="1795550" cy="307777"/>
          </a:xfrm>
          <a:prstGeom prst="rect">
            <a:avLst/>
          </a:prstGeom>
          <a:noFill/>
        </p:spPr>
        <p:txBody>
          <a:bodyPr wrap="square" rtlCol="0">
            <a:spAutoFit/>
          </a:bodyPr>
          <a:lstStyle/>
          <a:p>
            <a:pPr algn="ctr"/>
            <a:r>
              <a:rPr lang="en-US" sz="1400" dirty="0">
                <a:solidFill>
                  <a:srgbClr val="FF0000"/>
                </a:solidFill>
              </a:rPr>
              <a:t>Internal Environment</a:t>
            </a:r>
          </a:p>
        </p:txBody>
      </p:sp>
      <p:cxnSp>
        <p:nvCxnSpPr>
          <p:cNvPr id="10" name="Straight Arrow Connector 9"/>
          <p:cNvCxnSpPr/>
          <p:nvPr/>
        </p:nvCxnSpPr>
        <p:spPr>
          <a:xfrm>
            <a:off x="5818909" y="2414847"/>
            <a:ext cx="0" cy="4613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007033" y="2414847"/>
            <a:ext cx="0" cy="4613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50225" y="3395749"/>
            <a:ext cx="1507375"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148946" y="3395748"/>
            <a:ext cx="1507375"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0626" y="2945476"/>
            <a:ext cx="1014153" cy="369332"/>
          </a:xfrm>
          <a:prstGeom prst="rect">
            <a:avLst/>
          </a:prstGeom>
          <a:noFill/>
        </p:spPr>
        <p:txBody>
          <a:bodyPr wrap="square" rtlCol="0">
            <a:spAutoFit/>
          </a:bodyPr>
          <a:lstStyle/>
          <a:p>
            <a:pPr algn="ctr"/>
            <a:r>
              <a:rPr lang="en-US" dirty="0"/>
              <a:t>Inputs</a:t>
            </a:r>
          </a:p>
        </p:txBody>
      </p:sp>
      <p:sp>
        <p:nvSpPr>
          <p:cNvPr id="15" name="TextBox 14"/>
          <p:cNvSpPr txBox="1"/>
          <p:nvPr/>
        </p:nvSpPr>
        <p:spPr>
          <a:xfrm>
            <a:off x="7902633" y="2944837"/>
            <a:ext cx="1014153" cy="369332"/>
          </a:xfrm>
          <a:prstGeom prst="rect">
            <a:avLst/>
          </a:prstGeom>
          <a:noFill/>
        </p:spPr>
        <p:txBody>
          <a:bodyPr wrap="square" rtlCol="0">
            <a:spAutoFit/>
          </a:bodyPr>
          <a:lstStyle/>
          <a:p>
            <a:pPr algn="ctr"/>
            <a:r>
              <a:rPr lang="en-US" dirty="0"/>
              <a:t>Outputs</a:t>
            </a:r>
          </a:p>
        </p:txBody>
      </p:sp>
      <p:cxnSp>
        <p:nvCxnSpPr>
          <p:cNvPr id="16" name="Elbow Connector 15"/>
          <p:cNvCxnSpPr>
            <a:endCxn id="7" idx="3"/>
          </p:cNvCxnSpPr>
          <p:nvPr/>
        </p:nvCxnSpPr>
        <p:spPr>
          <a:xfrm rot="10800000">
            <a:off x="6068291" y="2098964"/>
            <a:ext cx="1834342" cy="1296786"/>
          </a:xfrm>
          <a:prstGeom prst="bentConnector3">
            <a:avLst>
              <a:gd name="adj1" fmla="val -1208"/>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2981" y="1827219"/>
            <a:ext cx="2402378" cy="307777"/>
          </a:xfrm>
          <a:prstGeom prst="rect">
            <a:avLst/>
          </a:prstGeom>
          <a:noFill/>
        </p:spPr>
        <p:txBody>
          <a:bodyPr wrap="square" rtlCol="0">
            <a:spAutoFit/>
          </a:bodyPr>
          <a:lstStyle/>
          <a:p>
            <a:pPr algn="ctr"/>
            <a:r>
              <a:rPr lang="en-US" sz="1400" i="1" dirty="0"/>
              <a:t>Effectiveness Feedback</a:t>
            </a:r>
          </a:p>
        </p:txBody>
      </p:sp>
      <p:cxnSp>
        <p:nvCxnSpPr>
          <p:cNvPr id="18" name="Straight Connector 17"/>
          <p:cNvCxnSpPr/>
          <p:nvPr/>
        </p:nvCxnSpPr>
        <p:spPr>
          <a:xfrm>
            <a:off x="7678189" y="3395748"/>
            <a:ext cx="0" cy="13840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54779" y="4779816"/>
            <a:ext cx="5123410" cy="110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54779" y="3395748"/>
            <a:ext cx="0" cy="1384068"/>
          </a:xfrm>
          <a:prstGeom prst="line">
            <a:avLst/>
          </a:prstGeom>
          <a:ln w="19050">
            <a:solidFill>
              <a:schemeClr val="tx1"/>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85458" y="4483124"/>
            <a:ext cx="2402378" cy="307777"/>
          </a:xfrm>
          <a:prstGeom prst="rect">
            <a:avLst/>
          </a:prstGeom>
          <a:noFill/>
        </p:spPr>
        <p:txBody>
          <a:bodyPr wrap="square" rtlCol="0">
            <a:spAutoFit/>
          </a:bodyPr>
          <a:lstStyle/>
          <a:p>
            <a:pPr algn="ctr"/>
            <a:r>
              <a:rPr lang="en-US" sz="1400" i="1" dirty="0"/>
              <a:t>Efficiency Feedback</a:t>
            </a:r>
          </a:p>
        </p:txBody>
      </p:sp>
      <p:sp>
        <p:nvSpPr>
          <p:cNvPr id="22" name="TextBox 21"/>
          <p:cNvSpPr txBox="1"/>
          <p:nvPr/>
        </p:nvSpPr>
        <p:spPr>
          <a:xfrm>
            <a:off x="2647603" y="1762196"/>
            <a:ext cx="1795550" cy="523220"/>
          </a:xfrm>
          <a:prstGeom prst="rect">
            <a:avLst/>
          </a:prstGeom>
          <a:noFill/>
        </p:spPr>
        <p:txBody>
          <a:bodyPr wrap="square" rtlCol="0">
            <a:spAutoFit/>
          </a:bodyPr>
          <a:lstStyle/>
          <a:p>
            <a:pPr algn="ctr"/>
            <a:r>
              <a:rPr lang="en-US" sz="1400" dirty="0">
                <a:solidFill>
                  <a:srgbClr val="FF0000"/>
                </a:solidFill>
              </a:rPr>
              <a:t>Operating Environment</a:t>
            </a:r>
          </a:p>
        </p:txBody>
      </p:sp>
      <p:sp>
        <p:nvSpPr>
          <p:cNvPr id="23" name="TextBox 22"/>
          <p:cNvSpPr txBox="1"/>
          <p:nvPr/>
        </p:nvSpPr>
        <p:spPr>
          <a:xfrm>
            <a:off x="2047702" y="966945"/>
            <a:ext cx="1795550" cy="523220"/>
          </a:xfrm>
          <a:prstGeom prst="rect">
            <a:avLst/>
          </a:prstGeom>
          <a:noFill/>
        </p:spPr>
        <p:txBody>
          <a:bodyPr wrap="square" rtlCol="0">
            <a:spAutoFit/>
          </a:bodyPr>
          <a:lstStyle/>
          <a:p>
            <a:pPr algn="ctr"/>
            <a:r>
              <a:rPr lang="en-US" sz="1400" dirty="0">
                <a:solidFill>
                  <a:srgbClr val="FF0000"/>
                </a:solidFill>
              </a:rPr>
              <a:t>General</a:t>
            </a:r>
          </a:p>
          <a:p>
            <a:pPr algn="ctr"/>
            <a:r>
              <a:rPr lang="en-US" sz="1400" dirty="0">
                <a:solidFill>
                  <a:srgbClr val="FF0000"/>
                </a:solidFill>
              </a:rPr>
              <a:t> Environment</a:t>
            </a:r>
          </a:p>
        </p:txBody>
      </p:sp>
      <p:sp>
        <p:nvSpPr>
          <p:cNvPr id="24" name="TextBox 23"/>
          <p:cNvSpPr txBox="1"/>
          <p:nvPr/>
        </p:nvSpPr>
        <p:spPr>
          <a:xfrm>
            <a:off x="4034443" y="3060870"/>
            <a:ext cx="592974" cy="523220"/>
          </a:xfrm>
          <a:prstGeom prst="rect">
            <a:avLst/>
          </a:prstGeom>
          <a:noFill/>
        </p:spPr>
        <p:txBody>
          <a:bodyPr wrap="square" rtlCol="0">
            <a:spAutoFit/>
          </a:bodyPr>
          <a:lstStyle/>
          <a:p>
            <a:r>
              <a:rPr lang="en-US" sz="1400" dirty="0"/>
              <a:t>Sales </a:t>
            </a:r>
          </a:p>
          <a:p>
            <a:r>
              <a:rPr lang="en-US" sz="1400" dirty="0"/>
              <a:t>Dept.</a:t>
            </a:r>
          </a:p>
        </p:txBody>
      </p:sp>
      <p:sp>
        <p:nvSpPr>
          <p:cNvPr id="25" name="TextBox 24"/>
          <p:cNvSpPr txBox="1"/>
          <p:nvPr/>
        </p:nvSpPr>
        <p:spPr>
          <a:xfrm>
            <a:off x="4741026" y="3279852"/>
            <a:ext cx="592974" cy="738664"/>
          </a:xfrm>
          <a:prstGeom prst="rect">
            <a:avLst/>
          </a:prstGeom>
          <a:noFill/>
        </p:spPr>
        <p:txBody>
          <a:bodyPr wrap="square" rtlCol="0">
            <a:spAutoFit/>
          </a:bodyPr>
          <a:lstStyle/>
          <a:p>
            <a:pPr algn="ctr"/>
            <a:r>
              <a:rPr lang="en-US" sz="1400" dirty="0"/>
              <a:t>IT Dept. </a:t>
            </a:r>
          </a:p>
          <a:p>
            <a:endParaRPr lang="en-US" sz="1400" dirty="0"/>
          </a:p>
        </p:txBody>
      </p:sp>
      <p:sp>
        <p:nvSpPr>
          <p:cNvPr id="26" name="Oval 25"/>
          <p:cNvSpPr/>
          <p:nvPr/>
        </p:nvSpPr>
        <p:spPr>
          <a:xfrm>
            <a:off x="5228704" y="3036250"/>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5448992" y="3040647"/>
            <a:ext cx="950421" cy="523220"/>
          </a:xfrm>
          <a:prstGeom prst="rect">
            <a:avLst/>
          </a:prstGeom>
          <a:noFill/>
        </p:spPr>
        <p:txBody>
          <a:bodyPr wrap="square" rtlCol="0">
            <a:spAutoFit/>
          </a:bodyPr>
          <a:lstStyle/>
          <a:p>
            <a:r>
              <a:rPr lang="en-US" sz="1400" dirty="0"/>
              <a:t>Finance </a:t>
            </a:r>
          </a:p>
          <a:p>
            <a:r>
              <a:rPr lang="en-US" sz="1400" dirty="0"/>
              <a:t>Dept.</a:t>
            </a:r>
          </a:p>
        </p:txBody>
      </p:sp>
      <p:sp>
        <p:nvSpPr>
          <p:cNvPr id="28" name="Oval 27"/>
          <p:cNvSpPr/>
          <p:nvPr/>
        </p:nvSpPr>
        <p:spPr>
          <a:xfrm>
            <a:off x="4073236" y="3653340"/>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4555375" y="3271057"/>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14303" y="3662135"/>
            <a:ext cx="592974" cy="523220"/>
          </a:xfrm>
          <a:prstGeom prst="rect">
            <a:avLst/>
          </a:prstGeom>
          <a:noFill/>
        </p:spPr>
        <p:txBody>
          <a:bodyPr wrap="square" rtlCol="0">
            <a:spAutoFit/>
          </a:bodyPr>
          <a:lstStyle/>
          <a:p>
            <a:r>
              <a:rPr lang="en-US" sz="1400" dirty="0"/>
              <a:t>OPS </a:t>
            </a:r>
          </a:p>
          <a:p>
            <a:r>
              <a:rPr lang="en-US" sz="1400" dirty="0"/>
              <a:t>Dept.</a:t>
            </a:r>
          </a:p>
        </p:txBody>
      </p:sp>
      <p:sp>
        <p:nvSpPr>
          <p:cNvPr id="31" name="TextBox 30"/>
          <p:cNvSpPr txBox="1"/>
          <p:nvPr/>
        </p:nvSpPr>
        <p:spPr>
          <a:xfrm>
            <a:off x="4569231" y="3258004"/>
            <a:ext cx="950421" cy="523220"/>
          </a:xfrm>
          <a:prstGeom prst="rect">
            <a:avLst/>
          </a:prstGeom>
          <a:noFill/>
        </p:spPr>
        <p:txBody>
          <a:bodyPr wrap="square" rtlCol="0">
            <a:spAutoFit/>
          </a:bodyPr>
          <a:lstStyle/>
          <a:p>
            <a:pPr algn="ctr"/>
            <a:r>
              <a:rPr lang="en-US" sz="1400" dirty="0"/>
              <a:t>IT </a:t>
            </a:r>
          </a:p>
          <a:p>
            <a:pPr algn="ctr"/>
            <a:r>
              <a:rPr lang="en-US" sz="1400" dirty="0"/>
              <a:t>Dept.</a:t>
            </a:r>
          </a:p>
        </p:txBody>
      </p:sp>
      <p:sp>
        <p:nvSpPr>
          <p:cNvPr id="32" name="TextBox 31"/>
          <p:cNvSpPr txBox="1"/>
          <p:nvPr/>
        </p:nvSpPr>
        <p:spPr>
          <a:xfrm>
            <a:off x="5286202" y="3649184"/>
            <a:ext cx="1065414" cy="523220"/>
          </a:xfrm>
          <a:prstGeom prst="rect">
            <a:avLst/>
          </a:prstGeom>
          <a:noFill/>
        </p:spPr>
        <p:txBody>
          <a:bodyPr wrap="square" rtlCol="0">
            <a:spAutoFit/>
          </a:bodyPr>
          <a:lstStyle/>
          <a:p>
            <a:r>
              <a:rPr lang="en-US" sz="1400" dirty="0"/>
              <a:t>Shipping </a:t>
            </a:r>
          </a:p>
          <a:p>
            <a:r>
              <a:rPr lang="en-US" sz="1400" dirty="0"/>
              <a:t>Dept.</a:t>
            </a:r>
          </a:p>
        </p:txBody>
      </p:sp>
      <p:sp>
        <p:nvSpPr>
          <p:cNvPr id="33" name="Oval 32"/>
          <p:cNvSpPr/>
          <p:nvPr/>
        </p:nvSpPr>
        <p:spPr>
          <a:xfrm>
            <a:off x="6713912" y="1224157"/>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6727767" y="1220781"/>
            <a:ext cx="1371601" cy="523220"/>
          </a:xfrm>
          <a:prstGeom prst="rect">
            <a:avLst/>
          </a:prstGeom>
          <a:noFill/>
        </p:spPr>
        <p:txBody>
          <a:bodyPr wrap="square" rtlCol="0">
            <a:spAutoFit/>
          </a:bodyPr>
          <a:lstStyle/>
          <a:p>
            <a:r>
              <a:rPr lang="en-US" sz="1400" dirty="0"/>
              <a:t>Regulatory Agencies </a:t>
            </a:r>
          </a:p>
        </p:txBody>
      </p:sp>
      <p:sp>
        <p:nvSpPr>
          <p:cNvPr id="35" name="Oval 34"/>
          <p:cNvSpPr/>
          <p:nvPr/>
        </p:nvSpPr>
        <p:spPr>
          <a:xfrm>
            <a:off x="2072640" y="2277104"/>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8074426" y="3888314"/>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1583571" y="3640457"/>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8214362" y="2379518"/>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081845" y="5108241"/>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785061" y="5062594"/>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7647705" y="5461461"/>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5816138" y="5993476"/>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3578629" y="5897952"/>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4851861" y="947692"/>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p:cNvSpPr txBox="1"/>
          <p:nvPr/>
        </p:nvSpPr>
        <p:spPr>
          <a:xfrm>
            <a:off x="2150225" y="2389222"/>
            <a:ext cx="1371601" cy="307777"/>
          </a:xfrm>
          <a:prstGeom prst="rect">
            <a:avLst/>
          </a:prstGeom>
          <a:noFill/>
        </p:spPr>
        <p:txBody>
          <a:bodyPr wrap="square" rtlCol="0">
            <a:spAutoFit/>
          </a:bodyPr>
          <a:lstStyle/>
          <a:p>
            <a:r>
              <a:rPr lang="en-US" sz="1400" dirty="0"/>
              <a:t>Creditors </a:t>
            </a:r>
          </a:p>
        </p:txBody>
      </p:sp>
      <p:sp>
        <p:nvSpPr>
          <p:cNvPr id="46" name="TextBox 45"/>
          <p:cNvSpPr txBox="1"/>
          <p:nvPr/>
        </p:nvSpPr>
        <p:spPr>
          <a:xfrm>
            <a:off x="8052263" y="3966485"/>
            <a:ext cx="1371601" cy="307777"/>
          </a:xfrm>
          <a:prstGeom prst="rect">
            <a:avLst/>
          </a:prstGeom>
          <a:noFill/>
        </p:spPr>
        <p:txBody>
          <a:bodyPr wrap="square" rtlCol="0">
            <a:spAutoFit/>
          </a:bodyPr>
          <a:lstStyle/>
          <a:p>
            <a:r>
              <a:rPr lang="en-US" sz="1400" dirty="0"/>
              <a:t>Competitors </a:t>
            </a:r>
          </a:p>
        </p:txBody>
      </p:sp>
      <p:sp>
        <p:nvSpPr>
          <p:cNvPr id="47" name="TextBox 46"/>
          <p:cNvSpPr txBox="1"/>
          <p:nvPr/>
        </p:nvSpPr>
        <p:spPr>
          <a:xfrm>
            <a:off x="1601581" y="3752575"/>
            <a:ext cx="1371601" cy="307777"/>
          </a:xfrm>
          <a:prstGeom prst="rect">
            <a:avLst/>
          </a:prstGeom>
          <a:noFill/>
        </p:spPr>
        <p:txBody>
          <a:bodyPr wrap="square" rtlCol="0">
            <a:spAutoFit/>
          </a:bodyPr>
          <a:lstStyle/>
          <a:p>
            <a:r>
              <a:rPr lang="en-US" sz="1400" dirty="0"/>
              <a:t>Suppliers </a:t>
            </a:r>
          </a:p>
        </p:txBody>
      </p:sp>
      <p:sp>
        <p:nvSpPr>
          <p:cNvPr id="48" name="TextBox 47"/>
          <p:cNvSpPr txBox="1"/>
          <p:nvPr/>
        </p:nvSpPr>
        <p:spPr>
          <a:xfrm>
            <a:off x="8010700" y="2383916"/>
            <a:ext cx="1371601" cy="523220"/>
          </a:xfrm>
          <a:prstGeom prst="rect">
            <a:avLst/>
          </a:prstGeom>
          <a:noFill/>
        </p:spPr>
        <p:txBody>
          <a:bodyPr wrap="square" rtlCol="0">
            <a:spAutoFit/>
          </a:bodyPr>
          <a:lstStyle/>
          <a:p>
            <a:pPr algn="ctr"/>
            <a:r>
              <a:rPr lang="en-US" sz="1400" dirty="0"/>
              <a:t>Channel</a:t>
            </a:r>
          </a:p>
          <a:p>
            <a:pPr algn="ctr"/>
            <a:r>
              <a:rPr lang="en-US" sz="1400" dirty="0"/>
              <a:t>Partners </a:t>
            </a:r>
          </a:p>
        </p:txBody>
      </p:sp>
      <p:sp>
        <p:nvSpPr>
          <p:cNvPr id="49" name="TextBox 48"/>
          <p:cNvSpPr txBox="1"/>
          <p:nvPr/>
        </p:nvSpPr>
        <p:spPr>
          <a:xfrm>
            <a:off x="7444042" y="5403270"/>
            <a:ext cx="1371601" cy="523220"/>
          </a:xfrm>
          <a:prstGeom prst="rect">
            <a:avLst/>
          </a:prstGeom>
          <a:noFill/>
        </p:spPr>
        <p:txBody>
          <a:bodyPr wrap="square" rtlCol="0">
            <a:spAutoFit/>
          </a:bodyPr>
          <a:lstStyle/>
          <a:p>
            <a:pPr algn="ctr"/>
            <a:r>
              <a:rPr lang="en-US" sz="1400" dirty="0"/>
              <a:t>Social Environment </a:t>
            </a:r>
          </a:p>
        </p:txBody>
      </p:sp>
      <p:sp>
        <p:nvSpPr>
          <p:cNvPr id="50" name="Oval 49"/>
          <p:cNvSpPr/>
          <p:nvPr/>
        </p:nvSpPr>
        <p:spPr>
          <a:xfrm>
            <a:off x="8696501" y="3130142"/>
            <a:ext cx="964277" cy="5320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8656320" y="3254144"/>
            <a:ext cx="1371601" cy="307777"/>
          </a:xfrm>
          <a:prstGeom prst="rect">
            <a:avLst/>
          </a:prstGeom>
          <a:noFill/>
        </p:spPr>
        <p:txBody>
          <a:bodyPr wrap="square" rtlCol="0">
            <a:spAutoFit/>
          </a:bodyPr>
          <a:lstStyle/>
          <a:p>
            <a:r>
              <a:rPr lang="en-US" sz="1400" dirty="0"/>
              <a:t>Customers </a:t>
            </a:r>
          </a:p>
        </p:txBody>
      </p:sp>
      <p:sp>
        <p:nvSpPr>
          <p:cNvPr id="52" name="TextBox 51"/>
          <p:cNvSpPr txBox="1"/>
          <p:nvPr/>
        </p:nvSpPr>
        <p:spPr>
          <a:xfrm>
            <a:off x="4674521" y="1058672"/>
            <a:ext cx="1371601" cy="307777"/>
          </a:xfrm>
          <a:prstGeom prst="rect">
            <a:avLst/>
          </a:prstGeom>
          <a:noFill/>
        </p:spPr>
        <p:txBody>
          <a:bodyPr wrap="square" rtlCol="0">
            <a:spAutoFit/>
          </a:bodyPr>
          <a:lstStyle/>
          <a:p>
            <a:pPr algn="ctr"/>
            <a:r>
              <a:rPr lang="en-US" sz="1400" dirty="0"/>
              <a:t>Stockholders </a:t>
            </a:r>
          </a:p>
        </p:txBody>
      </p:sp>
      <p:sp>
        <p:nvSpPr>
          <p:cNvPr id="53" name="TextBox 52"/>
          <p:cNvSpPr txBox="1"/>
          <p:nvPr/>
        </p:nvSpPr>
        <p:spPr>
          <a:xfrm>
            <a:off x="5613861" y="5996244"/>
            <a:ext cx="1371601" cy="523220"/>
          </a:xfrm>
          <a:prstGeom prst="rect">
            <a:avLst/>
          </a:prstGeom>
          <a:noFill/>
        </p:spPr>
        <p:txBody>
          <a:bodyPr wrap="square" rtlCol="0">
            <a:spAutoFit/>
          </a:bodyPr>
          <a:lstStyle/>
          <a:p>
            <a:pPr algn="ctr"/>
            <a:r>
              <a:rPr lang="en-US" sz="1400" dirty="0"/>
              <a:t>Technological Environment </a:t>
            </a:r>
          </a:p>
        </p:txBody>
      </p:sp>
      <p:sp>
        <p:nvSpPr>
          <p:cNvPr id="54" name="TextBox 53"/>
          <p:cNvSpPr txBox="1"/>
          <p:nvPr/>
        </p:nvSpPr>
        <p:spPr>
          <a:xfrm>
            <a:off x="3366654" y="5906747"/>
            <a:ext cx="1371601" cy="523220"/>
          </a:xfrm>
          <a:prstGeom prst="rect">
            <a:avLst/>
          </a:prstGeom>
          <a:noFill/>
        </p:spPr>
        <p:txBody>
          <a:bodyPr wrap="square" rtlCol="0">
            <a:spAutoFit/>
          </a:bodyPr>
          <a:lstStyle/>
          <a:p>
            <a:pPr algn="ctr"/>
            <a:r>
              <a:rPr lang="en-US" sz="1400" dirty="0"/>
              <a:t>Legal </a:t>
            </a:r>
          </a:p>
          <a:p>
            <a:pPr algn="ctr"/>
            <a:r>
              <a:rPr lang="en-US" sz="1400" dirty="0"/>
              <a:t>System </a:t>
            </a:r>
          </a:p>
        </p:txBody>
      </p:sp>
      <p:sp>
        <p:nvSpPr>
          <p:cNvPr id="55" name="TextBox 54"/>
          <p:cNvSpPr txBox="1"/>
          <p:nvPr/>
        </p:nvSpPr>
        <p:spPr>
          <a:xfrm>
            <a:off x="3581398" y="5071389"/>
            <a:ext cx="1371601" cy="523220"/>
          </a:xfrm>
          <a:prstGeom prst="rect">
            <a:avLst/>
          </a:prstGeom>
          <a:noFill/>
        </p:spPr>
        <p:txBody>
          <a:bodyPr wrap="square" rtlCol="0">
            <a:spAutoFit/>
          </a:bodyPr>
          <a:lstStyle/>
          <a:p>
            <a:pPr algn="ctr"/>
            <a:r>
              <a:rPr lang="en-US" sz="1400" dirty="0"/>
              <a:t>Employee </a:t>
            </a:r>
          </a:p>
          <a:p>
            <a:pPr algn="ctr"/>
            <a:r>
              <a:rPr lang="en-US" sz="1400" dirty="0"/>
              <a:t>Unions</a:t>
            </a:r>
          </a:p>
        </p:txBody>
      </p:sp>
      <p:sp>
        <p:nvSpPr>
          <p:cNvPr id="56" name="TextBox 55"/>
          <p:cNvSpPr txBox="1"/>
          <p:nvPr/>
        </p:nvSpPr>
        <p:spPr>
          <a:xfrm>
            <a:off x="4879571" y="5058845"/>
            <a:ext cx="1371601" cy="523220"/>
          </a:xfrm>
          <a:prstGeom prst="rect">
            <a:avLst/>
          </a:prstGeom>
          <a:noFill/>
        </p:spPr>
        <p:txBody>
          <a:bodyPr wrap="square" rtlCol="0">
            <a:spAutoFit/>
          </a:bodyPr>
          <a:lstStyle/>
          <a:p>
            <a:pPr algn="ctr"/>
            <a:r>
              <a:rPr lang="en-US" sz="1400" dirty="0"/>
              <a:t>Local Communities</a:t>
            </a:r>
          </a:p>
        </p:txBody>
      </p:sp>
      <p:sp>
        <p:nvSpPr>
          <p:cNvPr id="57" name="TextBox 56"/>
          <p:cNvSpPr txBox="1"/>
          <p:nvPr/>
        </p:nvSpPr>
        <p:spPr>
          <a:xfrm>
            <a:off x="8769135" y="6931"/>
            <a:ext cx="4028110" cy="1631216"/>
          </a:xfrm>
          <a:prstGeom prst="rect">
            <a:avLst/>
          </a:prstGeom>
          <a:noFill/>
        </p:spPr>
        <p:txBody>
          <a:bodyPr wrap="square" rtlCol="0">
            <a:spAutoFit/>
          </a:bodyPr>
          <a:lstStyle/>
          <a:p>
            <a:r>
              <a:rPr lang="en-US" sz="2000" dirty="0"/>
              <a:t>Expanding further and including within the ecosystem:</a:t>
            </a:r>
          </a:p>
          <a:p>
            <a:pPr marL="457200" indent="-457200">
              <a:buFont typeface="Arial" panose="020B0604020202020204" pitchFamily="34" charset="0"/>
              <a:buChar char="•"/>
            </a:pPr>
            <a:r>
              <a:rPr lang="en-US" sz="2000" dirty="0"/>
              <a:t>The Internet of Things</a:t>
            </a:r>
          </a:p>
          <a:p>
            <a:pPr marL="457200" indent="-457200">
              <a:buFont typeface="Arial" panose="020B0604020202020204" pitchFamily="34" charset="0"/>
              <a:buChar char="•"/>
            </a:pPr>
            <a:r>
              <a:rPr lang="en-US" sz="2000" dirty="0"/>
              <a:t>Using structured </a:t>
            </a:r>
            <a:r>
              <a:rPr lang="en-US" sz="2000" u="sng" dirty="0"/>
              <a:t>and </a:t>
            </a:r>
            <a:r>
              <a:rPr lang="en-US" sz="2000" dirty="0"/>
              <a:t>unstructured data</a:t>
            </a:r>
          </a:p>
        </p:txBody>
      </p:sp>
    </p:spTree>
    <p:extLst>
      <p:ext uri="{BB962C8B-B14F-4D97-AF65-F5344CB8AC3E}">
        <p14:creationId xmlns:p14="http://schemas.microsoft.com/office/powerpoint/2010/main" val="1928489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42425" y="3424350"/>
            <a:ext cx="1750979" cy="523220"/>
          </a:xfrm>
          <a:prstGeom prst="rect">
            <a:avLst/>
          </a:prstGeom>
          <a:noFill/>
        </p:spPr>
        <p:txBody>
          <a:bodyPr wrap="square" rtlCol="0">
            <a:spAutoFit/>
          </a:bodyPr>
          <a:lstStyle/>
          <a:p>
            <a:r>
              <a:rPr lang="en-US" sz="2800" dirty="0"/>
              <a:t>Big Data</a:t>
            </a:r>
          </a:p>
        </p:txBody>
      </p:sp>
      <p:sp>
        <p:nvSpPr>
          <p:cNvPr id="7" name="TextBox 6"/>
          <p:cNvSpPr txBox="1"/>
          <p:nvPr/>
        </p:nvSpPr>
        <p:spPr>
          <a:xfrm>
            <a:off x="10441021" y="5076436"/>
            <a:ext cx="1750979" cy="954107"/>
          </a:xfrm>
          <a:prstGeom prst="rect">
            <a:avLst/>
          </a:prstGeom>
          <a:noFill/>
        </p:spPr>
        <p:txBody>
          <a:bodyPr wrap="square" rtlCol="0">
            <a:spAutoFit/>
          </a:bodyPr>
          <a:lstStyle/>
          <a:p>
            <a:r>
              <a:rPr lang="en-US" sz="2800" dirty="0"/>
              <a:t>Target Variables</a:t>
            </a:r>
          </a:p>
        </p:txBody>
      </p:sp>
      <p:sp>
        <p:nvSpPr>
          <p:cNvPr id="8" name="TextBox 7">
            <a:extLst>
              <a:ext uri="{FF2B5EF4-FFF2-40B4-BE49-F238E27FC236}">
                <a16:creationId xmlns:a16="http://schemas.microsoft.com/office/drawing/2014/main" id="{F873444A-C31C-4C9F-A2DD-B8FE02FC9662}"/>
              </a:ext>
            </a:extLst>
          </p:cNvPr>
          <p:cNvSpPr txBox="1"/>
          <p:nvPr/>
        </p:nvSpPr>
        <p:spPr>
          <a:xfrm>
            <a:off x="10121401" y="2295484"/>
            <a:ext cx="1750979" cy="954107"/>
          </a:xfrm>
          <a:prstGeom prst="rect">
            <a:avLst/>
          </a:prstGeom>
          <a:noFill/>
        </p:spPr>
        <p:txBody>
          <a:bodyPr wrap="square" rtlCol="0">
            <a:spAutoFit/>
          </a:bodyPr>
          <a:lstStyle/>
          <a:p>
            <a:r>
              <a:rPr lang="en-US" sz="2800" dirty="0"/>
              <a:t>Business Processes</a:t>
            </a:r>
          </a:p>
        </p:txBody>
      </p:sp>
      <p:grpSp>
        <p:nvGrpSpPr>
          <p:cNvPr id="13" name="Group 12">
            <a:extLst>
              <a:ext uri="{FF2B5EF4-FFF2-40B4-BE49-F238E27FC236}">
                <a16:creationId xmlns:a16="http://schemas.microsoft.com/office/drawing/2014/main" id="{24A03FC3-2D22-45B1-8D41-34C8DE193325}"/>
              </a:ext>
            </a:extLst>
          </p:cNvPr>
          <p:cNvGrpSpPr/>
          <p:nvPr/>
        </p:nvGrpSpPr>
        <p:grpSpPr>
          <a:xfrm>
            <a:off x="184025" y="391012"/>
            <a:ext cx="10058400" cy="6247779"/>
            <a:chOff x="184025" y="391012"/>
            <a:chExt cx="10058400" cy="624777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25" y="391012"/>
              <a:ext cx="10058400" cy="6066676"/>
            </a:xfrm>
            <a:prstGeom prst="rect">
              <a:avLst/>
            </a:prstGeom>
          </p:spPr>
        </p:pic>
        <p:cxnSp>
          <p:nvCxnSpPr>
            <p:cNvPr id="6" name="Straight Arrow Connector 5"/>
            <p:cNvCxnSpPr/>
            <p:nvPr/>
          </p:nvCxnSpPr>
          <p:spPr>
            <a:xfrm flipH="1">
              <a:off x="9572017" y="3685960"/>
              <a:ext cx="670408" cy="341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E33EE05-E56A-4AA3-8915-69D5F51E2F03}"/>
                </a:ext>
              </a:extLst>
            </p:cNvPr>
            <p:cNvCxnSpPr>
              <a:cxnSpLocks/>
            </p:cNvCxnSpPr>
            <p:nvPr/>
          </p:nvCxnSpPr>
          <p:spPr>
            <a:xfrm flipH="1">
              <a:off x="9063318" y="2763663"/>
              <a:ext cx="1058083" cy="88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D82F82D-6374-4C2F-A5C3-771C46972C7A}"/>
                </a:ext>
              </a:extLst>
            </p:cNvPr>
            <p:cNvCxnSpPr>
              <a:cxnSpLocks/>
            </p:cNvCxnSpPr>
            <p:nvPr/>
          </p:nvCxnSpPr>
          <p:spPr>
            <a:xfrm flipH="1">
              <a:off x="8260729" y="1411038"/>
              <a:ext cx="1058083" cy="88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79F3E08-E24D-47F4-890E-03EBCFAE262A}"/>
                </a:ext>
              </a:extLst>
            </p:cNvPr>
            <p:cNvSpPr/>
            <p:nvPr/>
          </p:nvSpPr>
          <p:spPr>
            <a:xfrm>
              <a:off x="2057400" y="6154180"/>
              <a:ext cx="6252882" cy="484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F8C7A75C-4487-4AFC-BE4C-C7CC870A3E49}"/>
              </a:ext>
            </a:extLst>
          </p:cNvPr>
          <p:cNvSpPr txBox="1"/>
          <p:nvPr/>
        </p:nvSpPr>
        <p:spPr>
          <a:xfrm>
            <a:off x="9318812" y="942859"/>
            <a:ext cx="2553567" cy="954107"/>
          </a:xfrm>
          <a:prstGeom prst="rect">
            <a:avLst/>
          </a:prstGeom>
          <a:noFill/>
        </p:spPr>
        <p:txBody>
          <a:bodyPr wrap="square" rtlCol="0">
            <a:spAutoFit/>
          </a:bodyPr>
          <a:lstStyle/>
          <a:p>
            <a:r>
              <a:rPr lang="en-US" sz="2800" dirty="0"/>
              <a:t>Executive Level Management</a:t>
            </a:r>
          </a:p>
        </p:txBody>
      </p:sp>
      <p:sp>
        <p:nvSpPr>
          <p:cNvPr id="3" name="TextBox 2"/>
          <p:cNvSpPr txBox="1"/>
          <p:nvPr/>
        </p:nvSpPr>
        <p:spPr>
          <a:xfrm>
            <a:off x="-427442" y="219209"/>
            <a:ext cx="2954848" cy="954107"/>
          </a:xfrm>
          <a:prstGeom prst="rect">
            <a:avLst/>
          </a:prstGeom>
          <a:noFill/>
        </p:spPr>
        <p:txBody>
          <a:bodyPr wrap="square" rtlCol="0">
            <a:spAutoFit/>
          </a:bodyPr>
          <a:lstStyle/>
          <a:p>
            <a:pPr algn="ctr"/>
            <a:r>
              <a:rPr lang="en-US" sz="2800" dirty="0"/>
              <a:t>APICS</a:t>
            </a:r>
          </a:p>
          <a:p>
            <a:pPr algn="ctr"/>
            <a:r>
              <a:rPr lang="en-US" sz="2800" dirty="0"/>
              <a:t>SCOR Model</a:t>
            </a:r>
          </a:p>
        </p:txBody>
      </p:sp>
      <p:sp>
        <p:nvSpPr>
          <p:cNvPr id="5" name="TextBox 4">
            <a:extLst>
              <a:ext uri="{FF2B5EF4-FFF2-40B4-BE49-F238E27FC236}">
                <a16:creationId xmlns:a16="http://schemas.microsoft.com/office/drawing/2014/main" id="{79D6046F-8FC8-494D-A4A2-AC579FC49E92}"/>
              </a:ext>
            </a:extLst>
          </p:cNvPr>
          <p:cNvSpPr txBox="1"/>
          <p:nvPr/>
        </p:nvSpPr>
        <p:spPr>
          <a:xfrm>
            <a:off x="2219417" y="6294268"/>
            <a:ext cx="5912529" cy="646331"/>
          </a:xfrm>
          <a:prstGeom prst="rect">
            <a:avLst/>
          </a:prstGeom>
          <a:noFill/>
        </p:spPr>
        <p:txBody>
          <a:bodyPr wrap="square" rtlCol="0">
            <a:spAutoFit/>
          </a:bodyPr>
          <a:lstStyle/>
          <a:p>
            <a:pPr algn="ctr"/>
            <a:r>
              <a:rPr lang="en-US" dirty="0">
                <a:solidFill>
                  <a:schemeClr val="accent1"/>
                </a:solidFill>
              </a:rPr>
              <a:t>KPI’s Anchor the Process in “Reality”. The Goal is To Identify the “Truth” Related to Actions that Will Optimize the KPI.</a:t>
            </a:r>
          </a:p>
        </p:txBody>
      </p:sp>
    </p:spTree>
    <p:extLst>
      <p:ext uri="{BB962C8B-B14F-4D97-AF65-F5344CB8AC3E}">
        <p14:creationId xmlns:p14="http://schemas.microsoft.com/office/powerpoint/2010/main" val="364334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B820195-B411-4CE2-911F-B769A7448197}"/>
              </a:ext>
            </a:extLst>
          </p:cNvPr>
          <p:cNvSpPr/>
          <p:nvPr/>
        </p:nvSpPr>
        <p:spPr>
          <a:xfrm>
            <a:off x="5023895" y="2141058"/>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 name="Straight Connector 4">
            <a:extLst>
              <a:ext uri="{FF2B5EF4-FFF2-40B4-BE49-F238E27FC236}">
                <a16:creationId xmlns:a16="http://schemas.microsoft.com/office/drawing/2014/main" id="{ACF4339F-93B2-4135-A233-F900EA1567ED}"/>
              </a:ext>
            </a:extLst>
          </p:cNvPr>
          <p:cNvCxnSpPr/>
          <p:nvPr/>
        </p:nvCxnSpPr>
        <p:spPr>
          <a:xfrm>
            <a:off x="1841146"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934519A-251C-40F5-971D-CF21BB170DC5}"/>
              </a:ext>
            </a:extLst>
          </p:cNvPr>
          <p:cNvCxnSpPr/>
          <p:nvPr/>
        </p:nvCxnSpPr>
        <p:spPr>
          <a:xfrm>
            <a:off x="3783845"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6FB158-52EF-4DA5-8F5E-93EE9629CC3B}"/>
              </a:ext>
            </a:extLst>
          </p:cNvPr>
          <p:cNvCxnSpPr/>
          <p:nvPr/>
        </p:nvCxnSpPr>
        <p:spPr>
          <a:xfrm>
            <a:off x="7297066"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51FEB1-FA7D-4D5F-8327-41D7EB71AF31}"/>
              </a:ext>
            </a:extLst>
          </p:cNvPr>
          <p:cNvCxnSpPr/>
          <p:nvPr/>
        </p:nvCxnSpPr>
        <p:spPr>
          <a:xfrm>
            <a:off x="9972890"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350AF2-12D2-484F-9938-EEF5D7E2B9BD}"/>
              </a:ext>
            </a:extLst>
          </p:cNvPr>
          <p:cNvSpPr txBox="1"/>
          <p:nvPr/>
        </p:nvSpPr>
        <p:spPr>
          <a:xfrm>
            <a:off x="349229" y="2900741"/>
            <a:ext cx="1241651" cy="646331"/>
          </a:xfrm>
          <a:prstGeom prst="rect">
            <a:avLst/>
          </a:prstGeom>
          <a:noFill/>
        </p:spPr>
        <p:txBody>
          <a:bodyPr wrap="square" rtlCol="0">
            <a:spAutoFit/>
          </a:bodyPr>
          <a:lstStyle/>
          <a:p>
            <a:pPr algn="ctr"/>
            <a:r>
              <a:rPr lang="en-US" dirty="0"/>
              <a:t>Supplier’s Supplier</a:t>
            </a:r>
          </a:p>
        </p:txBody>
      </p:sp>
      <p:sp>
        <p:nvSpPr>
          <p:cNvPr id="12" name="TextBox 11">
            <a:extLst>
              <a:ext uri="{FF2B5EF4-FFF2-40B4-BE49-F238E27FC236}">
                <a16:creationId xmlns:a16="http://schemas.microsoft.com/office/drawing/2014/main" id="{1970E589-FD9C-4822-8D27-898E866CEB5B}"/>
              </a:ext>
            </a:extLst>
          </p:cNvPr>
          <p:cNvSpPr txBox="1"/>
          <p:nvPr/>
        </p:nvSpPr>
        <p:spPr>
          <a:xfrm>
            <a:off x="2129918" y="3007239"/>
            <a:ext cx="1241651" cy="369332"/>
          </a:xfrm>
          <a:prstGeom prst="rect">
            <a:avLst/>
          </a:prstGeom>
          <a:noFill/>
        </p:spPr>
        <p:txBody>
          <a:bodyPr wrap="square" rtlCol="0">
            <a:spAutoFit/>
          </a:bodyPr>
          <a:lstStyle/>
          <a:p>
            <a:pPr algn="ctr"/>
            <a:r>
              <a:rPr lang="en-US" dirty="0"/>
              <a:t>Supplier</a:t>
            </a:r>
          </a:p>
        </p:txBody>
      </p:sp>
      <p:sp>
        <p:nvSpPr>
          <p:cNvPr id="13" name="TextBox 12">
            <a:extLst>
              <a:ext uri="{FF2B5EF4-FFF2-40B4-BE49-F238E27FC236}">
                <a16:creationId xmlns:a16="http://schemas.microsoft.com/office/drawing/2014/main" id="{659B46FB-371D-43CA-AF01-86A5830A9838}"/>
              </a:ext>
            </a:extLst>
          </p:cNvPr>
          <p:cNvSpPr txBox="1"/>
          <p:nvPr/>
        </p:nvSpPr>
        <p:spPr>
          <a:xfrm>
            <a:off x="4769703" y="1067364"/>
            <a:ext cx="1622670" cy="830997"/>
          </a:xfrm>
          <a:prstGeom prst="rect">
            <a:avLst/>
          </a:prstGeom>
          <a:noFill/>
        </p:spPr>
        <p:txBody>
          <a:bodyPr wrap="square" rtlCol="0">
            <a:spAutoFit/>
          </a:bodyPr>
          <a:lstStyle/>
          <a:p>
            <a:pPr algn="ctr"/>
            <a:r>
              <a:rPr lang="en-US" sz="2400" dirty="0"/>
              <a:t>Your Company</a:t>
            </a:r>
          </a:p>
        </p:txBody>
      </p:sp>
      <p:sp>
        <p:nvSpPr>
          <p:cNvPr id="14" name="Oval 13">
            <a:extLst>
              <a:ext uri="{FF2B5EF4-FFF2-40B4-BE49-F238E27FC236}">
                <a16:creationId xmlns:a16="http://schemas.microsoft.com/office/drawing/2014/main" id="{836B306D-8239-409F-93B8-7234819EC8D3}"/>
              </a:ext>
            </a:extLst>
          </p:cNvPr>
          <p:cNvSpPr/>
          <p:nvPr/>
        </p:nvSpPr>
        <p:spPr>
          <a:xfrm>
            <a:off x="3949082" y="2336713"/>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TextBox 14">
            <a:extLst>
              <a:ext uri="{FF2B5EF4-FFF2-40B4-BE49-F238E27FC236}">
                <a16:creationId xmlns:a16="http://schemas.microsoft.com/office/drawing/2014/main" id="{DD693FE6-662B-40AA-BCFA-6BBE8F4C870D}"/>
              </a:ext>
            </a:extLst>
          </p:cNvPr>
          <p:cNvSpPr txBox="1"/>
          <p:nvPr/>
        </p:nvSpPr>
        <p:spPr>
          <a:xfrm>
            <a:off x="4053355" y="2278845"/>
            <a:ext cx="1135776" cy="584775"/>
          </a:xfrm>
          <a:prstGeom prst="rect">
            <a:avLst/>
          </a:prstGeom>
          <a:noFill/>
        </p:spPr>
        <p:txBody>
          <a:bodyPr wrap="square" rtlCol="0">
            <a:spAutoFit/>
          </a:bodyPr>
          <a:lstStyle/>
          <a:p>
            <a:r>
              <a:rPr lang="en-US" sz="1600" dirty="0"/>
              <a:t>Sales &amp; Market</a:t>
            </a:r>
          </a:p>
        </p:txBody>
      </p:sp>
      <p:sp>
        <p:nvSpPr>
          <p:cNvPr id="16" name="Oval 15">
            <a:extLst>
              <a:ext uri="{FF2B5EF4-FFF2-40B4-BE49-F238E27FC236}">
                <a16:creationId xmlns:a16="http://schemas.microsoft.com/office/drawing/2014/main" id="{3C9EA9AD-D847-48B8-8804-8B65CAC54B83}"/>
              </a:ext>
            </a:extLst>
          </p:cNvPr>
          <p:cNvSpPr/>
          <p:nvPr/>
        </p:nvSpPr>
        <p:spPr>
          <a:xfrm>
            <a:off x="3945869" y="3178824"/>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TextBox 16">
            <a:extLst>
              <a:ext uri="{FF2B5EF4-FFF2-40B4-BE49-F238E27FC236}">
                <a16:creationId xmlns:a16="http://schemas.microsoft.com/office/drawing/2014/main" id="{EFE74309-34C4-41AF-BC4D-941A743F5DED}"/>
              </a:ext>
            </a:extLst>
          </p:cNvPr>
          <p:cNvSpPr txBox="1"/>
          <p:nvPr/>
        </p:nvSpPr>
        <p:spPr>
          <a:xfrm>
            <a:off x="4003610" y="3245499"/>
            <a:ext cx="1135776" cy="338554"/>
          </a:xfrm>
          <a:prstGeom prst="rect">
            <a:avLst/>
          </a:prstGeom>
          <a:noFill/>
        </p:spPr>
        <p:txBody>
          <a:bodyPr wrap="square" rtlCol="0">
            <a:spAutoFit/>
          </a:bodyPr>
          <a:lstStyle/>
          <a:p>
            <a:r>
              <a:rPr lang="en-US" sz="1600" dirty="0"/>
              <a:t>Source</a:t>
            </a:r>
          </a:p>
        </p:txBody>
      </p:sp>
      <p:sp>
        <p:nvSpPr>
          <p:cNvPr id="18" name="Oval 17">
            <a:extLst>
              <a:ext uri="{FF2B5EF4-FFF2-40B4-BE49-F238E27FC236}">
                <a16:creationId xmlns:a16="http://schemas.microsoft.com/office/drawing/2014/main" id="{98911E90-7191-41FC-9602-474FEC95AACC}"/>
              </a:ext>
            </a:extLst>
          </p:cNvPr>
          <p:cNvSpPr/>
          <p:nvPr/>
        </p:nvSpPr>
        <p:spPr>
          <a:xfrm>
            <a:off x="4988615" y="2831813"/>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TextBox 18">
            <a:extLst>
              <a:ext uri="{FF2B5EF4-FFF2-40B4-BE49-F238E27FC236}">
                <a16:creationId xmlns:a16="http://schemas.microsoft.com/office/drawing/2014/main" id="{BE7258A9-6ACB-4D9C-B538-AF33942F4518}"/>
              </a:ext>
            </a:extLst>
          </p:cNvPr>
          <p:cNvSpPr txBox="1"/>
          <p:nvPr/>
        </p:nvSpPr>
        <p:spPr>
          <a:xfrm>
            <a:off x="4960520" y="2895557"/>
            <a:ext cx="1241649" cy="338554"/>
          </a:xfrm>
          <a:prstGeom prst="rect">
            <a:avLst/>
          </a:prstGeom>
          <a:noFill/>
        </p:spPr>
        <p:txBody>
          <a:bodyPr wrap="square" rtlCol="0">
            <a:spAutoFit/>
          </a:bodyPr>
          <a:lstStyle/>
          <a:p>
            <a:r>
              <a:rPr lang="en-US" sz="1600" dirty="0"/>
              <a:t>Make/Ops</a:t>
            </a:r>
          </a:p>
        </p:txBody>
      </p:sp>
      <p:sp>
        <p:nvSpPr>
          <p:cNvPr id="20" name="Oval 19">
            <a:extLst>
              <a:ext uri="{FF2B5EF4-FFF2-40B4-BE49-F238E27FC236}">
                <a16:creationId xmlns:a16="http://schemas.microsoft.com/office/drawing/2014/main" id="{E55CF36B-B099-4F00-9850-7A84A8720C37}"/>
              </a:ext>
            </a:extLst>
          </p:cNvPr>
          <p:cNvSpPr/>
          <p:nvPr/>
        </p:nvSpPr>
        <p:spPr>
          <a:xfrm>
            <a:off x="6036951" y="2312905"/>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Box 20">
            <a:extLst>
              <a:ext uri="{FF2B5EF4-FFF2-40B4-BE49-F238E27FC236}">
                <a16:creationId xmlns:a16="http://schemas.microsoft.com/office/drawing/2014/main" id="{929B7FAB-3278-4DB1-B849-9E12ACAF8F21}"/>
              </a:ext>
            </a:extLst>
          </p:cNvPr>
          <p:cNvSpPr txBox="1"/>
          <p:nvPr/>
        </p:nvSpPr>
        <p:spPr>
          <a:xfrm>
            <a:off x="6090674" y="2304431"/>
            <a:ext cx="1135776" cy="584775"/>
          </a:xfrm>
          <a:prstGeom prst="rect">
            <a:avLst/>
          </a:prstGeom>
          <a:noFill/>
        </p:spPr>
        <p:txBody>
          <a:bodyPr wrap="square" rtlCol="0">
            <a:spAutoFit/>
          </a:bodyPr>
          <a:lstStyle/>
          <a:p>
            <a:r>
              <a:rPr lang="en-US" sz="1600" dirty="0"/>
              <a:t>Delivery/ Returns</a:t>
            </a:r>
          </a:p>
        </p:txBody>
      </p:sp>
      <p:sp>
        <p:nvSpPr>
          <p:cNvPr id="22" name="Oval 21">
            <a:extLst>
              <a:ext uri="{FF2B5EF4-FFF2-40B4-BE49-F238E27FC236}">
                <a16:creationId xmlns:a16="http://schemas.microsoft.com/office/drawing/2014/main" id="{5A5043D9-E082-452E-9655-BFD8D1513E59}"/>
              </a:ext>
            </a:extLst>
          </p:cNvPr>
          <p:cNvSpPr/>
          <p:nvPr/>
        </p:nvSpPr>
        <p:spPr>
          <a:xfrm>
            <a:off x="5986852" y="3240098"/>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TextBox 22">
            <a:extLst>
              <a:ext uri="{FF2B5EF4-FFF2-40B4-BE49-F238E27FC236}">
                <a16:creationId xmlns:a16="http://schemas.microsoft.com/office/drawing/2014/main" id="{EE5B5CE9-0576-42B3-91EE-73069C3E1A40}"/>
              </a:ext>
            </a:extLst>
          </p:cNvPr>
          <p:cNvSpPr txBox="1"/>
          <p:nvPr/>
        </p:nvSpPr>
        <p:spPr>
          <a:xfrm>
            <a:off x="6093709" y="3328055"/>
            <a:ext cx="1135776" cy="338554"/>
          </a:xfrm>
          <a:prstGeom prst="rect">
            <a:avLst/>
          </a:prstGeom>
          <a:noFill/>
        </p:spPr>
        <p:txBody>
          <a:bodyPr wrap="square" rtlCol="0">
            <a:spAutoFit/>
          </a:bodyPr>
          <a:lstStyle/>
          <a:p>
            <a:r>
              <a:rPr lang="en-US" sz="1600" dirty="0"/>
              <a:t>Finance</a:t>
            </a:r>
          </a:p>
        </p:txBody>
      </p:sp>
      <p:sp>
        <p:nvSpPr>
          <p:cNvPr id="24" name="Oval 23">
            <a:extLst>
              <a:ext uri="{FF2B5EF4-FFF2-40B4-BE49-F238E27FC236}">
                <a16:creationId xmlns:a16="http://schemas.microsoft.com/office/drawing/2014/main" id="{4BE07489-3D8F-4A16-BC5E-BF60F1E4ACE0}"/>
              </a:ext>
            </a:extLst>
          </p:cNvPr>
          <p:cNvSpPr/>
          <p:nvPr/>
        </p:nvSpPr>
        <p:spPr>
          <a:xfrm>
            <a:off x="4968555" y="3572939"/>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TextBox 24">
            <a:extLst>
              <a:ext uri="{FF2B5EF4-FFF2-40B4-BE49-F238E27FC236}">
                <a16:creationId xmlns:a16="http://schemas.microsoft.com/office/drawing/2014/main" id="{217BEFF8-864B-4A4C-AD8E-DCB0B7BDC16C}"/>
              </a:ext>
            </a:extLst>
          </p:cNvPr>
          <p:cNvSpPr txBox="1"/>
          <p:nvPr/>
        </p:nvSpPr>
        <p:spPr>
          <a:xfrm>
            <a:off x="4868278" y="3653569"/>
            <a:ext cx="1135776" cy="338554"/>
          </a:xfrm>
          <a:prstGeom prst="rect">
            <a:avLst/>
          </a:prstGeom>
          <a:noFill/>
        </p:spPr>
        <p:txBody>
          <a:bodyPr wrap="square" rtlCol="0">
            <a:spAutoFit/>
          </a:bodyPr>
          <a:lstStyle/>
          <a:p>
            <a:pPr algn="ctr"/>
            <a:r>
              <a:rPr lang="en-US" sz="1600" dirty="0"/>
              <a:t>IT</a:t>
            </a:r>
          </a:p>
        </p:txBody>
      </p:sp>
      <p:sp>
        <p:nvSpPr>
          <p:cNvPr id="26" name="TextBox 25">
            <a:extLst>
              <a:ext uri="{FF2B5EF4-FFF2-40B4-BE49-F238E27FC236}">
                <a16:creationId xmlns:a16="http://schemas.microsoft.com/office/drawing/2014/main" id="{E268EC59-9DC0-447F-8C09-AB4C7877F36D}"/>
              </a:ext>
            </a:extLst>
          </p:cNvPr>
          <p:cNvSpPr txBox="1"/>
          <p:nvPr/>
        </p:nvSpPr>
        <p:spPr>
          <a:xfrm>
            <a:off x="4924432" y="2239074"/>
            <a:ext cx="1135776" cy="338554"/>
          </a:xfrm>
          <a:prstGeom prst="rect">
            <a:avLst/>
          </a:prstGeom>
          <a:noFill/>
        </p:spPr>
        <p:txBody>
          <a:bodyPr wrap="square" rtlCol="0">
            <a:spAutoFit/>
          </a:bodyPr>
          <a:lstStyle/>
          <a:p>
            <a:pPr algn="ctr"/>
            <a:r>
              <a:rPr lang="en-US" sz="1600" dirty="0"/>
              <a:t>HCM</a:t>
            </a:r>
          </a:p>
        </p:txBody>
      </p:sp>
      <p:sp>
        <p:nvSpPr>
          <p:cNvPr id="27" name="TextBox 26">
            <a:extLst>
              <a:ext uri="{FF2B5EF4-FFF2-40B4-BE49-F238E27FC236}">
                <a16:creationId xmlns:a16="http://schemas.microsoft.com/office/drawing/2014/main" id="{A45845D6-2322-4557-BD54-3B3B9B8CA8F6}"/>
              </a:ext>
            </a:extLst>
          </p:cNvPr>
          <p:cNvSpPr txBox="1"/>
          <p:nvPr/>
        </p:nvSpPr>
        <p:spPr>
          <a:xfrm>
            <a:off x="7925037" y="2977966"/>
            <a:ext cx="1241651" cy="369332"/>
          </a:xfrm>
          <a:prstGeom prst="rect">
            <a:avLst/>
          </a:prstGeom>
          <a:noFill/>
        </p:spPr>
        <p:txBody>
          <a:bodyPr wrap="square" rtlCol="0">
            <a:spAutoFit/>
          </a:bodyPr>
          <a:lstStyle/>
          <a:p>
            <a:pPr algn="ctr"/>
            <a:r>
              <a:rPr lang="en-US" dirty="0"/>
              <a:t>Customer </a:t>
            </a:r>
          </a:p>
        </p:txBody>
      </p:sp>
      <p:sp>
        <p:nvSpPr>
          <p:cNvPr id="28" name="TextBox 27">
            <a:extLst>
              <a:ext uri="{FF2B5EF4-FFF2-40B4-BE49-F238E27FC236}">
                <a16:creationId xmlns:a16="http://schemas.microsoft.com/office/drawing/2014/main" id="{F8F5CD17-1D7D-47F3-9C24-A3AF9E57933B}"/>
              </a:ext>
            </a:extLst>
          </p:cNvPr>
          <p:cNvSpPr txBox="1"/>
          <p:nvPr/>
        </p:nvSpPr>
        <p:spPr>
          <a:xfrm>
            <a:off x="10375546" y="2843498"/>
            <a:ext cx="1241651" cy="646331"/>
          </a:xfrm>
          <a:prstGeom prst="rect">
            <a:avLst/>
          </a:prstGeom>
          <a:noFill/>
        </p:spPr>
        <p:txBody>
          <a:bodyPr wrap="square" rtlCol="0">
            <a:spAutoFit/>
          </a:bodyPr>
          <a:lstStyle/>
          <a:p>
            <a:pPr algn="ctr"/>
            <a:r>
              <a:rPr lang="en-US" dirty="0"/>
              <a:t>Customer’s </a:t>
            </a:r>
          </a:p>
          <a:p>
            <a:pPr algn="ctr"/>
            <a:r>
              <a:rPr lang="en-US" dirty="0"/>
              <a:t>Customer</a:t>
            </a:r>
          </a:p>
        </p:txBody>
      </p:sp>
      <p:sp>
        <p:nvSpPr>
          <p:cNvPr id="29" name="TextBox 28">
            <a:extLst>
              <a:ext uri="{FF2B5EF4-FFF2-40B4-BE49-F238E27FC236}">
                <a16:creationId xmlns:a16="http://schemas.microsoft.com/office/drawing/2014/main" id="{5EA5009D-9EFC-4C8F-95F9-21DCB7CF1884}"/>
              </a:ext>
            </a:extLst>
          </p:cNvPr>
          <p:cNvSpPr txBox="1"/>
          <p:nvPr/>
        </p:nvSpPr>
        <p:spPr>
          <a:xfrm>
            <a:off x="4774067" y="4269446"/>
            <a:ext cx="3396110" cy="2031325"/>
          </a:xfrm>
          <a:prstGeom prst="rect">
            <a:avLst/>
          </a:prstGeom>
          <a:noFill/>
        </p:spPr>
        <p:txBody>
          <a:bodyPr wrap="square" rtlCol="0">
            <a:spAutoFit/>
          </a:bodyPr>
          <a:lstStyle/>
          <a:p>
            <a:r>
              <a:rPr lang="en-US" dirty="0">
                <a:solidFill>
                  <a:srgbClr val="0070C0"/>
                </a:solidFill>
              </a:rPr>
              <a:t>Common KPI’s</a:t>
            </a:r>
          </a:p>
          <a:p>
            <a:pPr marL="285750" indent="-285750">
              <a:buFont typeface="Arial" panose="020B0604020202020204" pitchFamily="34" charset="0"/>
              <a:buChar char="•"/>
            </a:pPr>
            <a:r>
              <a:rPr lang="en-US" dirty="0">
                <a:solidFill>
                  <a:srgbClr val="0070C0"/>
                </a:solidFill>
              </a:rPr>
              <a:t>Loyalty</a:t>
            </a:r>
          </a:p>
          <a:p>
            <a:pPr marL="285750" indent="-285750">
              <a:buFont typeface="Arial" panose="020B0604020202020204" pitchFamily="34" charset="0"/>
              <a:buChar char="•"/>
            </a:pPr>
            <a:r>
              <a:rPr lang="en-US" dirty="0">
                <a:solidFill>
                  <a:srgbClr val="0070C0"/>
                </a:solidFill>
              </a:rPr>
              <a:t>Growth</a:t>
            </a:r>
          </a:p>
          <a:p>
            <a:pPr marL="285750" indent="-285750">
              <a:buFont typeface="Arial" panose="020B0604020202020204" pitchFamily="34" charset="0"/>
              <a:buChar char="•"/>
            </a:pPr>
            <a:r>
              <a:rPr lang="en-US" dirty="0">
                <a:solidFill>
                  <a:srgbClr val="0070C0"/>
                </a:solidFill>
              </a:rPr>
              <a:t>Quality</a:t>
            </a:r>
          </a:p>
          <a:p>
            <a:pPr marL="285750" indent="-285750">
              <a:buFont typeface="Arial" panose="020B0604020202020204" pitchFamily="34" charset="0"/>
              <a:buChar char="•"/>
            </a:pPr>
            <a:r>
              <a:rPr lang="en-US" dirty="0">
                <a:solidFill>
                  <a:srgbClr val="0070C0"/>
                </a:solidFill>
              </a:rPr>
              <a:t>Delivery</a:t>
            </a:r>
          </a:p>
          <a:p>
            <a:pPr marL="285750" indent="-285750">
              <a:buFont typeface="Arial" panose="020B0604020202020204" pitchFamily="34" charset="0"/>
              <a:buChar char="•"/>
            </a:pPr>
            <a:r>
              <a:rPr lang="en-US" dirty="0">
                <a:solidFill>
                  <a:srgbClr val="0070C0"/>
                </a:solidFill>
              </a:rPr>
              <a:t>Inventory</a:t>
            </a:r>
          </a:p>
          <a:p>
            <a:pPr marL="285750" indent="-285750">
              <a:buFont typeface="Arial" panose="020B0604020202020204" pitchFamily="34" charset="0"/>
              <a:buChar char="•"/>
            </a:pPr>
            <a:r>
              <a:rPr lang="en-US" dirty="0">
                <a:solidFill>
                  <a:srgbClr val="0070C0"/>
                </a:solidFill>
              </a:rPr>
              <a:t>Productivity</a:t>
            </a:r>
          </a:p>
        </p:txBody>
      </p:sp>
      <p:sp>
        <p:nvSpPr>
          <p:cNvPr id="30" name="TextBox 29">
            <a:extLst>
              <a:ext uri="{FF2B5EF4-FFF2-40B4-BE49-F238E27FC236}">
                <a16:creationId xmlns:a16="http://schemas.microsoft.com/office/drawing/2014/main" id="{6B95B599-389A-4FA4-B4F2-EB10658100CC}"/>
              </a:ext>
            </a:extLst>
          </p:cNvPr>
          <p:cNvSpPr txBox="1"/>
          <p:nvPr/>
        </p:nvSpPr>
        <p:spPr>
          <a:xfrm>
            <a:off x="771709" y="537345"/>
            <a:ext cx="10637930" cy="646331"/>
          </a:xfrm>
          <a:prstGeom prst="rect">
            <a:avLst/>
          </a:prstGeom>
          <a:noFill/>
        </p:spPr>
        <p:txBody>
          <a:bodyPr wrap="square" rtlCol="0">
            <a:spAutoFit/>
          </a:bodyPr>
          <a:lstStyle/>
          <a:p>
            <a:pPr algn="ctr"/>
            <a:r>
              <a:rPr lang="en-US" sz="3600" dirty="0"/>
              <a:t>The SIPOC Framework Remains Key</a:t>
            </a:r>
          </a:p>
        </p:txBody>
      </p:sp>
      <p:sp>
        <p:nvSpPr>
          <p:cNvPr id="31" name="Arrow: Chevron 30">
            <a:extLst>
              <a:ext uri="{FF2B5EF4-FFF2-40B4-BE49-F238E27FC236}">
                <a16:creationId xmlns:a16="http://schemas.microsoft.com/office/drawing/2014/main" id="{E7D2C651-C636-43B6-BAB4-CA78DC8325C1}"/>
              </a:ext>
            </a:extLst>
          </p:cNvPr>
          <p:cNvSpPr/>
          <p:nvPr/>
        </p:nvSpPr>
        <p:spPr>
          <a:xfrm>
            <a:off x="1504262" y="3122977"/>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hevron 31">
            <a:extLst>
              <a:ext uri="{FF2B5EF4-FFF2-40B4-BE49-F238E27FC236}">
                <a16:creationId xmlns:a16="http://schemas.microsoft.com/office/drawing/2014/main" id="{17B21C40-BFF0-45F6-B67F-BB1DE9A618D1}"/>
              </a:ext>
            </a:extLst>
          </p:cNvPr>
          <p:cNvSpPr/>
          <p:nvPr/>
        </p:nvSpPr>
        <p:spPr>
          <a:xfrm>
            <a:off x="3429310" y="3104191"/>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hevron 32">
            <a:extLst>
              <a:ext uri="{FF2B5EF4-FFF2-40B4-BE49-F238E27FC236}">
                <a16:creationId xmlns:a16="http://schemas.microsoft.com/office/drawing/2014/main" id="{5DD35B7E-89B8-4BD1-B6BD-9A5277F7CB81}"/>
              </a:ext>
            </a:extLst>
          </p:cNvPr>
          <p:cNvSpPr/>
          <p:nvPr/>
        </p:nvSpPr>
        <p:spPr>
          <a:xfrm>
            <a:off x="7002671" y="3042918"/>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Arrow: Chevron 33">
            <a:extLst>
              <a:ext uri="{FF2B5EF4-FFF2-40B4-BE49-F238E27FC236}">
                <a16:creationId xmlns:a16="http://schemas.microsoft.com/office/drawing/2014/main" id="{5D0086DB-B141-4AA5-BF6F-FEFF65087143}"/>
              </a:ext>
            </a:extLst>
          </p:cNvPr>
          <p:cNvSpPr/>
          <p:nvPr/>
        </p:nvSpPr>
        <p:spPr>
          <a:xfrm>
            <a:off x="9642019" y="3034960"/>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1E950873-83BD-47B1-99D2-72B90BAEB152}"/>
              </a:ext>
            </a:extLst>
          </p:cNvPr>
          <p:cNvSpPr txBox="1"/>
          <p:nvPr/>
        </p:nvSpPr>
        <p:spPr>
          <a:xfrm>
            <a:off x="815799" y="5561878"/>
            <a:ext cx="2337724" cy="461665"/>
          </a:xfrm>
          <a:prstGeom prst="rect">
            <a:avLst/>
          </a:prstGeom>
          <a:noFill/>
        </p:spPr>
        <p:txBody>
          <a:bodyPr wrap="square" rtlCol="0">
            <a:spAutoFit/>
          </a:bodyPr>
          <a:lstStyle/>
          <a:p>
            <a:r>
              <a:rPr lang="en-US" sz="1200" i="1" dirty="0"/>
              <a:t>This is a variation of the APICS SCOR framework.</a:t>
            </a:r>
          </a:p>
        </p:txBody>
      </p:sp>
      <p:sp>
        <p:nvSpPr>
          <p:cNvPr id="2" name="Left Brace 1">
            <a:extLst>
              <a:ext uri="{FF2B5EF4-FFF2-40B4-BE49-F238E27FC236}">
                <a16:creationId xmlns:a16="http://schemas.microsoft.com/office/drawing/2014/main" id="{D698611B-D936-4384-A0B2-B99045BCBA0B}"/>
              </a:ext>
            </a:extLst>
          </p:cNvPr>
          <p:cNvSpPr/>
          <p:nvPr/>
        </p:nvSpPr>
        <p:spPr>
          <a:xfrm rot="5400000">
            <a:off x="5451545" y="625012"/>
            <a:ext cx="258986" cy="28432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a:extLst>
              <a:ext uri="{FF2B5EF4-FFF2-40B4-BE49-F238E27FC236}">
                <a16:creationId xmlns:a16="http://schemas.microsoft.com/office/drawing/2014/main" id="{FE5D6997-F332-48CB-BBC8-9CACC5EC1834}"/>
              </a:ext>
            </a:extLst>
          </p:cNvPr>
          <p:cNvGrpSpPr/>
          <p:nvPr/>
        </p:nvGrpSpPr>
        <p:grpSpPr>
          <a:xfrm>
            <a:off x="6202169" y="4906001"/>
            <a:ext cx="2097788" cy="584775"/>
            <a:chOff x="6202169" y="4906001"/>
            <a:chExt cx="2097788" cy="584775"/>
          </a:xfrm>
        </p:grpSpPr>
        <p:sp>
          <p:nvSpPr>
            <p:cNvPr id="3" name="Arrow: Right 2">
              <a:extLst>
                <a:ext uri="{FF2B5EF4-FFF2-40B4-BE49-F238E27FC236}">
                  <a16:creationId xmlns:a16="http://schemas.microsoft.com/office/drawing/2014/main" id="{C0A1B300-965D-4AA5-A18A-11CFDFAC5809}"/>
                </a:ext>
              </a:extLst>
            </p:cNvPr>
            <p:cNvSpPr/>
            <p:nvPr/>
          </p:nvSpPr>
          <p:spPr>
            <a:xfrm>
              <a:off x="6202169" y="5007429"/>
              <a:ext cx="755223" cy="40640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EC0F445-1B7F-444E-8527-70C7D522E6E9}"/>
                </a:ext>
              </a:extLst>
            </p:cNvPr>
            <p:cNvSpPr txBox="1"/>
            <p:nvPr/>
          </p:nvSpPr>
          <p:spPr>
            <a:xfrm>
              <a:off x="7132451" y="4906001"/>
              <a:ext cx="1167506" cy="584775"/>
            </a:xfrm>
            <a:prstGeom prst="rect">
              <a:avLst/>
            </a:prstGeom>
            <a:noFill/>
          </p:spPr>
          <p:txBody>
            <a:bodyPr wrap="square" rtlCol="0">
              <a:spAutoFit/>
            </a:bodyPr>
            <a:lstStyle/>
            <a:p>
              <a:r>
                <a:rPr lang="en-US" sz="3200" dirty="0">
                  <a:solidFill>
                    <a:srgbClr val="0070C0"/>
                  </a:solidFill>
                </a:rPr>
                <a:t>$</a:t>
              </a:r>
            </a:p>
          </p:txBody>
        </p:sp>
      </p:grpSp>
      <p:sp>
        <p:nvSpPr>
          <p:cNvPr id="38" name="TextBox 37">
            <a:extLst>
              <a:ext uri="{FF2B5EF4-FFF2-40B4-BE49-F238E27FC236}">
                <a16:creationId xmlns:a16="http://schemas.microsoft.com/office/drawing/2014/main" id="{ACF7EE96-D90F-4AA1-9D91-789B832E8E32}"/>
              </a:ext>
            </a:extLst>
          </p:cNvPr>
          <p:cNvSpPr txBox="1"/>
          <p:nvPr/>
        </p:nvSpPr>
        <p:spPr>
          <a:xfrm>
            <a:off x="8299957" y="4783873"/>
            <a:ext cx="2884708" cy="1200329"/>
          </a:xfrm>
          <a:prstGeom prst="rect">
            <a:avLst/>
          </a:prstGeom>
          <a:noFill/>
        </p:spPr>
        <p:txBody>
          <a:bodyPr wrap="square" rtlCol="0">
            <a:spAutoFit/>
          </a:bodyPr>
          <a:lstStyle/>
          <a:p>
            <a:r>
              <a:rPr lang="en-US" dirty="0">
                <a:solidFill>
                  <a:srgbClr val="00B050"/>
                </a:solidFill>
              </a:rPr>
              <a:t>Often the </a:t>
            </a:r>
            <a:r>
              <a:rPr lang="en-US" i="1" dirty="0">
                <a:solidFill>
                  <a:srgbClr val="00B050"/>
                </a:solidFill>
              </a:rPr>
              <a:t>“Token Counter” </a:t>
            </a:r>
            <a:r>
              <a:rPr lang="en-US" dirty="0">
                <a:solidFill>
                  <a:srgbClr val="00B050"/>
                </a:solidFill>
              </a:rPr>
              <a:t>Approach is a Useful Starting Point. This is foundational to process mining. </a:t>
            </a:r>
          </a:p>
        </p:txBody>
      </p:sp>
      <p:pic>
        <p:nvPicPr>
          <p:cNvPr id="40" name="Picture 39" descr="A close up of a coin&#10;&#10;Description automatically generated">
            <a:extLst>
              <a:ext uri="{FF2B5EF4-FFF2-40B4-BE49-F238E27FC236}">
                <a16:creationId xmlns:a16="http://schemas.microsoft.com/office/drawing/2014/main" id="{3433A6C2-B427-4DD6-A716-8851377C270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2945" y="2381592"/>
            <a:ext cx="489369" cy="482028"/>
          </a:xfrm>
          <a:prstGeom prst="rect">
            <a:avLst/>
          </a:prstGeom>
        </p:spPr>
      </p:pic>
      <p:pic>
        <p:nvPicPr>
          <p:cNvPr id="42" name="Picture 41" descr="A close up of a coin&#10;&#10;Description automatically generated">
            <a:extLst>
              <a:ext uri="{FF2B5EF4-FFF2-40B4-BE49-F238E27FC236}">
                <a16:creationId xmlns:a16="http://schemas.microsoft.com/office/drawing/2014/main" id="{AB6C3F7E-ED6F-4425-B195-9AB10B7B3B6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1114" y="3653569"/>
            <a:ext cx="489369" cy="482028"/>
          </a:xfrm>
          <a:prstGeom prst="rect">
            <a:avLst/>
          </a:prstGeom>
        </p:spPr>
      </p:pic>
    </p:spTree>
    <p:extLst>
      <p:ext uri="{BB962C8B-B14F-4D97-AF65-F5344CB8AC3E}">
        <p14:creationId xmlns:p14="http://schemas.microsoft.com/office/powerpoint/2010/main" val="39945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2605 -0.00185 L 0.02605 -0.00185 C 0.02839 0.00023 0.03086 0.00254 0.03334 0.00463 C 0.03412 0.00532 0.03516 0.00532 0.03607 0.00625 C 0.04141 0.01088 0.03607 0.00833 0.04245 0.01273 C 0.04362 0.01342 0.04493 0.01365 0.0461 0.01435 C 0.053 0.02245 0.04428 0.01296 0.05248 0.01921 C 0.05352 0.0199 0.05417 0.02176 0.05521 0.02245 C 0.05756 0.02384 0.0625 0.02569 0.0625 0.02569 C 0.0655 0.03078 0.06329 0.02801 0.0681 0.03055 C 0.06993 0.03148 0.07175 0.03264 0.07357 0.03379 L 0.07631 0.03541 C 0.07722 0.03588 0.07813 0.03657 0.07904 0.03703 C 0.08152 0.03819 0.08399 0.03889 0.08633 0.04028 C 0.08724 0.04074 0.08816 0.0412 0.08907 0.0419 C 0.09206 0.04421 0.09258 0.0456 0.09545 0.04676 C 0.09727 0.04745 0.09922 0.04768 0.10092 0.04838 C 0.10287 0.0493 0.10469 0.05046 0.10652 0.05162 C 0.10743 0.05208 0.10834 0.05278 0.10925 0.05324 C 0.11042 0.0537 0.11172 0.05416 0.1129 0.05486 C 0.1142 0.05578 0.11524 0.05717 0.11654 0.0581 C 0.11836 0.05949 0.12019 0.06018 0.12201 0.06134 L 0.12748 0.06458 L 0.13568 0.06944 L 0.13842 0.07106 C 0.13946 0.07176 0.14024 0.07222 0.14128 0.07268 L 0.14493 0.0743 C 0.14545 0.07546 0.14597 0.07685 0.14675 0.07754 C 0.14805 0.07893 0.15508 0.08055 0.15586 0.08078 C 0.15743 0.08125 0.15899 0.08171 0.16042 0.0824 C 0.16433 0.08426 0.16589 0.08634 0.16954 0.08727 C 0.17201 0.08796 0.17448 0.08819 0.17696 0.08889 C 0.17891 0.08958 0.18477 0.09282 0.18607 0.09375 C 0.19297 0.1 0.18842 0.09676 0.20066 0.10023 L 0.20066 0.10023 L 0.20612 0.1037 C 0.21589 0.10301 0.22566 0.10324 0.23542 0.10185 C 0.23737 0.10162 0.23907 0.09953 0.24089 0.09861 C 0.24336 0.09768 0.24584 0.09699 0.24818 0.09537 C 0.24909 0.0949 0.25 0.09421 0.25092 0.09375 C 0.25248 0.09328 0.25404 0.09282 0.2556 0.09213 C 0.25678 0.09166 0.25795 0.0912 0.25925 0.09051 C 0.26016 0.09004 0.26107 0.08935 0.26198 0.08889 C 0.26381 0.08819 0.26563 0.08796 0.26745 0.08727 C 0.26862 0.08634 0.2698 0.08495 0.2711 0.08403 C 0.27357 0.08217 0.27579 0.08171 0.27839 0.08078 C 0.27969 0.07986 0.28086 0.07847 0.28204 0.07754 C 0.28386 0.07639 0.28568 0.07546 0.2875 0.0743 L 0.29037 0.07268 L 0.2931 0.07106 L 0.29584 0.06944 C 0.30013 0.06435 0.29688 0.06736 0.30222 0.06458 C 0.30404 0.06365 0.30769 0.06134 0.30769 0.06134 C 0.3086 0.06018 0.30938 0.05879 0.31042 0.0581 C 0.31159 0.05717 0.31784 0.05509 0.31862 0.05486 C 0.31993 0.0537 0.3211 0.05254 0.32227 0.05162 C 0.32409 0.05046 0.32618 0.05023 0.32787 0.04838 C 0.32878 0.04722 0.32956 0.04583 0.3306 0.04514 C 0.3323 0.04398 0.33425 0.04398 0.33607 0.04352 L 0.34154 0.04028 C 0.34245 0.03981 0.34336 0.03912 0.34428 0.03865 C 0.34545 0.03819 0.34675 0.03773 0.34792 0.03703 C 0.34974 0.03611 0.35157 0.03495 0.35339 0.03379 C 0.3543 0.03333 0.35534 0.0331 0.35612 0.03217 C 0.36055 0.02708 0.35717 0.03009 0.3625 0.02731 C 0.36446 0.02615 0.36928 0.02291 0.37175 0.02245 C 0.3754 0.02153 0.37904 0.02129 0.38269 0.02083 C 0.39154 0.02129 0.4004 0.02153 0.40925 0.02245 C 0.41107 0.02268 0.4129 0.02384 0.41472 0.02407 C 0.42019 0.02477 0.42566 0.025 0.43112 0.02569 C 0.44258 0.02685 0.44571 0.02801 0.45769 0.02893 C 0.4681 0.02963 0.47839 0.02986 0.48881 0.03055 C 0.48972 0.03102 0.49063 0.03148 0.49154 0.03217 C 0.49857 0.03842 0.49011 0.03287 0.49701 0.03703 C 0.49831 0.04051 0.49883 0.04259 0.50066 0.04514 C 0.50157 0.04629 0.50248 0.04722 0.50339 0.04838 C 0.50404 0.05 0.50469 0.05139 0.50521 0.05324 C 0.50573 0.05486 0.5056 0.05671 0.50612 0.0581 C 0.50665 0.05949 0.50743 0.06018 0.50795 0.06134 C 0.51016 0.06597 0.50925 0.06597 0.51159 0.06944 C 0.5125 0.0706 0.51342 0.07199 0.51446 0.07268 C 0.51875 0.07615 0.52071 0.07615 0.5254 0.07754 C 0.53672 0.08426 0.52566 0.07824 0.55469 0.08078 C 0.55795 0.08125 0.56133 0.0824 0.56472 0.0824 C 0.58425 0.08333 0.60378 0.08356 0.62318 0.08403 C 0.6293 0.08472 0.63542 0.08472 0.64154 0.08565 C 0.64245 0.08588 0.64336 0.08727 0.64428 0.08727 C 0.66316 0.08842 0.68204 0.08842 0.70092 0.08889 C 0.71198 0.08842 0.72292 0.08842 0.73386 0.08727 C 0.7349 0.08727 0.73568 0.08588 0.73659 0.08565 C 0.73998 0.08495 0.74336 0.08472 0.74675 0.08403 C 0.74857 0.08379 0.7504 0.08264 0.75222 0.0824 C 0.76042 0.08148 0.76862 0.08148 0.77696 0.08078 L 0.78516 0.07916 C 0.79336 0.07754 0.79206 0.07754 0.80066 0.07592 C 0.80404 0.07546 0.80743 0.07453 0.81068 0.0743 C 0.82383 0.07384 0.83698 0.0743 0.85 0.0743 L 0.85196 0.0743 " pathEditMode="relative" ptsTypes="AAAAAAAAAAAAAAAAAAAAAAAAAAAAAAAAAAAAAAAAAAAAAAAAAAAAAAAAAAAAAAAAAAAAAAAAAAAAAAAAAAAAAAAAAAAAAAAAAA">
                                      <p:cBhvr>
                                        <p:cTn id="10" dur="2000" fill="hold"/>
                                        <p:tgtEl>
                                          <p:spTgt spid="4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263 -0.00208 L 0.0263 -0.00208 C 0.02864 0.00024 0.03112 0.00255 0.03359 0.0044 C 0.03437 0.0051 0.03528 0.00602 0.03633 0.00602 C 0.04427 0.00695 0.05221 0.00695 0.06002 0.00764 C 0.06432 0.00811 0.06862 0.00903 0.07291 0.00926 L 0.13606 0.0125 C 0.15664 0.01621 0.13151 0.01204 0.16432 0.01574 C 0.16745 0.01621 0.17044 0.01713 0.17356 0.01737 C 0.18086 0.01829 0.18815 0.01852 0.19544 0.01922 L 0.26771 0.01737 C 0.27317 0.01737 0.27877 0.01667 0.28424 0.01574 C 0.28633 0.01551 0.28854 0.01366 0.29062 0.0125 C 0.29179 0.01204 0.2931 0.01158 0.29427 0.01088 C 0.29518 0.01042 0.29609 0.00973 0.297 0.00926 C 0.29948 0.00811 0.30195 0.00741 0.30429 0.00602 L 0.3125 0.00116 L 0.31523 -0.00046 L 0.3181 -0.00208 C 0.32122 -0.00763 0.31901 -0.00486 0.32539 -0.00856 L 0.32812 -0.01018 L 0.33086 -0.0118 C 0.33151 -0.01296 0.3319 -0.01435 0.33268 -0.01504 C 0.33437 -0.01666 0.33659 -0.01643 0.33815 -0.01828 C 0.34166 -0.02245 0.33984 -0.02083 0.34362 -0.02314 C 0.34453 -0.0243 0.34557 -0.025 0.34635 -0.02638 C 0.34713 -0.02777 0.34739 -0.03009 0.34817 -0.03125 C 0.34896 -0.0324 0.35 -0.0324 0.35091 -0.03287 C 0.35534 -0.04074 0.35299 -0.03842 0.35742 -0.04097 L 0.36289 -0.05092 C 0.36432 -0.05347 0.36536 -0.05578 0.36745 -0.0574 C 0.37187 -0.06088 0.37252 -0.05995 0.37656 -0.06226 C 0.37838 -0.06319 0.38021 -0.06435 0.38203 -0.06551 C 0.38489 -0.06713 0.3862 -0.06805 0.38945 -0.06875 C 0.39362 -0.06944 0.39791 -0.0699 0.40221 -0.07037 C 0.40703 -0.0699 0.41198 -0.06944 0.41679 -0.06875 C 0.41836 -0.06851 0.41992 -0.06759 0.42135 -0.06713 C 0.42356 -0.06643 0.42565 -0.06597 0.42786 -0.06551 C 0.42877 -0.06504 0.42955 -0.06412 0.4306 -0.06388 C 0.43281 -0.06296 0.44036 -0.06111 0.44245 -0.06064 L 0.44791 -0.0574 L 0.45065 -0.05578 C 0.4513 -0.05463 0.45182 -0.05324 0.45247 -0.05254 C 0.45351 -0.05138 0.45807 -0.04953 0.45885 -0.0493 C 0.4608 -0.04814 0.46445 -0.04606 0.46445 -0.04606 C 0.46536 -0.0449 0.46614 -0.04351 0.46718 -0.04259 C 0.46888 -0.0412 0.47083 -0.04051 0.47265 -0.03935 L 0.47539 -0.03773 L 0.48086 -0.03449 C 0.48372 -0.03287 0.48411 -0.03263 0.48724 -0.03125 C 0.49036 -0.03009 0.49635 -0.02801 0.49635 -0.02801 L 0.53112 -0.02963 C 0.5319 -0.02986 0.54192 -0.0324 0.5431 -0.03287 C 0.54492 -0.03379 0.54674 -0.03518 0.54856 -0.03611 L 0.5513 -0.03773 C 0.55911 -0.04722 0.54922 -0.03588 0.55677 -0.04259 C 0.56393 -0.04907 0.55534 -0.04351 0.56224 -0.04768 C 0.56289 -0.0493 0.56328 -0.05115 0.56406 -0.05254 C 0.56588 -0.05555 0.56731 -0.05601 0.56953 -0.0574 C 0.58177 -0.07176 0.56367 -0.05092 0.57513 -0.06226 C 0.57695 -0.06412 0.57838 -0.06805 0.5806 -0.06875 C 0.58216 -0.06921 0.58359 -0.0699 0.58515 -0.07037 C 0.58724 -0.07106 0.58945 -0.07152 0.59153 -0.07199 C 0.59778 -0.07338 0.60065 -0.07407 0.60716 -0.07523 C 0.61276 -0.0787 0.60781 -0.07615 0.6181 -0.07847 C 0.61992 -0.07893 0.62174 -0.07963 0.62356 -0.08009 C 0.62448 -0.08055 0.62539 -0.08148 0.6263 -0.08171 C 0.64166 -0.08449 0.68515 -0.08495 0.68854 -0.08495 C 0.69609 -0.08564 0.70377 -0.08564 0.71133 -0.08657 C 0.71263 -0.0868 0.7138 -0.08819 0.7151 -0.08819 C 0.72669 -0.08819 0.73815 -0.08726 0.74974 -0.08657 C 0.79492 -0.09143 0.76015 -0.08819 0.85403 -0.08819 L 0.85963 -0.06713 " pathEditMode="relative" ptsTypes="AAAAAAAAAAAAAAAAAAAAAAAAAAAAAAAAAAAAAAAAAAAAAAAAAAAAAAAAAAAAAAAAAAAAAAAAA">
                                      <p:cBhvr>
                                        <p:cTn id="14" dur="2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7C201407-0620-4F94-A3C3-0F44A7E8D830}"/>
              </a:ext>
            </a:extLst>
          </p:cNvPr>
          <p:cNvSpPr/>
          <p:nvPr/>
        </p:nvSpPr>
        <p:spPr>
          <a:xfrm>
            <a:off x="4332303" y="2077375"/>
            <a:ext cx="2787589" cy="171339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5899DE91-EC3F-4FC1-A2C8-BF1DE41EEBD9}"/>
              </a:ext>
            </a:extLst>
          </p:cNvPr>
          <p:cNvSpPr/>
          <p:nvPr/>
        </p:nvSpPr>
        <p:spPr>
          <a:xfrm>
            <a:off x="2041864"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0D820681-1FCA-4414-A7AC-D7768FA64EA3}"/>
              </a:ext>
            </a:extLst>
          </p:cNvPr>
          <p:cNvSpPr/>
          <p:nvPr/>
        </p:nvSpPr>
        <p:spPr>
          <a:xfrm>
            <a:off x="7597805"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598BC1F-DC2E-4753-95B6-1A83D4BE1C75}"/>
              </a:ext>
            </a:extLst>
          </p:cNvPr>
          <p:cNvSpPr txBox="1"/>
          <p:nvPr/>
        </p:nvSpPr>
        <p:spPr>
          <a:xfrm>
            <a:off x="2370338" y="3861786"/>
            <a:ext cx="1216241" cy="369332"/>
          </a:xfrm>
          <a:prstGeom prst="rect">
            <a:avLst/>
          </a:prstGeom>
          <a:noFill/>
        </p:spPr>
        <p:txBody>
          <a:bodyPr wrap="square" rtlCol="0">
            <a:spAutoFit/>
          </a:bodyPr>
          <a:lstStyle/>
          <a:p>
            <a:r>
              <a:rPr lang="en-US" dirty="0"/>
              <a:t>Supplier</a:t>
            </a:r>
          </a:p>
        </p:txBody>
      </p:sp>
      <p:sp>
        <p:nvSpPr>
          <p:cNvPr id="9" name="Arrow: Right 8">
            <a:extLst>
              <a:ext uri="{FF2B5EF4-FFF2-40B4-BE49-F238E27FC236}">
                <a16:creationId xmlns:a16="http://schemas.microsoft.com/office/drawing/2014/main" id="{F7AB8C13-83E7-4BB9-A8B8-94405FBBE645}"/>
              </a:ext>
            </a:extLst>
          </p:cNvPr>
          <p:cNvSpPr/>
          <p:nvPr/>
        </p:nvSpPr>
        <p:spPr>
          <a:xfrm>
            <a:off x="3746377"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8D5A816-1536-42C8-A36B-BAF2ED114974}"/>
              </a:ext>
            </a:extLst>
          </p:cNvPr>
          <p:cNvSpPr/>
          <p:nvPr/>
        </p:nvSpPr>
        <p:spPr>
          <a:xfrm>
            <a:off x="7041472"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43EEA16-D3A0-424D-A590-188CFED1E77C}"/>
              </a:ext>
            </a:extLst>
          </p:cNvPr>
          <p:cNvSpPr txBox="1"/>
          <p:nvPr/>
        </p:nvSpPr>
        <p:spPr>
          <a:xfrm>
            <a:off x="8062404" y="3861786"/>
            <a:ext cx="1216241" cy="369332"/>
          </a:xfrm>
          <a:prstGeom prst="rect">
            <a:avLst/>
          </a:prstGeom>
          <a:noFill/>
        </p:spPr>
        <p:txBody>
          <a:bodyPr wrap="square" rtlCol="0">
            <a:spAutoFit/>
          </a:bodyPr>
          <a:lstStyle/>
          <a:p>
            <a:r>
              <a:rPr lang="en-US" dirty="0"/>
              <a:t>Customer</a:t>
            </a:r>
          </a:p>
        </p:txBody>
      </p:sp>
      <p:sp>
        <p:nvSpPr>
          <p:cNvPr id="13" name="TextBox 12">
            <a:extLst>
              <a:ext uri="{FF2B5EF4-FFF2-40B4-BE49-F238E27FC236}">
                <a16:creationId xmlns:a16="http://schemas.microsoft.com/office/drawing/2014/main" id="{32C7F2B6-4AB6-428B-9362-29CC6D0CA83E}"/>
              </a:ext>
            </a:extLst>
          </p:cNvPr>
          <p:cNvSpPr txBox="1"/>
          <p:nvPr/>
        </p:nvSpPr>
        <p:spPr>
          <a:xfrm>
            <a:off x="5297748" y="1769607"/>
            <a:ext cx="1216241" cy="369332"/>
          </a:xfrm>
          <a:prstGeom prst="rect">
            <a:avLst/>
          </a:prstGeom>
          <a:noFill/>
        </p:spPr>
        <p:txBody>
          <a:bodyPr wrap="square" rtlCol="0">
            <a:spAutoFit/>
          </a:bodyPr>
          <a:lstStyle/>
          <a:p>
            <a:r>
              <a:rPr lang="en-US" dirty="0"/>
              <a:t>Process</a:t>
            </a:r>
          </a:p>
        </p:txBody>
      </p:sp>
      <p:sp>
        <p:nvSpPr>
          <p:cNvPr id="14" name="TextBox 13">
            <a:extLst>
              <a:ext uri="{FF2B5EF4-FFF2-40B4-BE49-F238E27FC236}">
                <a16:creationId xmlns:a16="http://schemas.microsoft.com/office/drawing/2014/main" id="{EDFD70B8-C694-4FB2-96E3-160246DF001F}"/>
              </a:ext>
            </a:extLst>
          </p:cNvPr>
          <p:cNvSpPr txBox="1"/>
          <p:nvPr/>
        </p:nvSpPr>
        <p:spPr>
          <a:xfrm>
            <a:off x="7066623" y="2720266"/>
            <a:ext cx="1216241" cy="369332"/>
          </a:xfrm>
          <a:prstGeom prst="rect">
            <a:avLst/>
          </a:prstGeom>
          <a:noFill/>
        </p:spPr>
        <p:txBody>
          <a:bodyPr wrap="square" rtlCol="0">
            <a:spAutoFit/>
          </a:bodyPr>
          <a:lstStyle/>
          <a:p>
            <a:r>
              <a:rPr lang="en-US" dirty="0"/>
              <a:t>Output</a:t>
            </a:r>
          </a:p>
        </p:txBody>
      </p:sp>
      <p:sp>
        <p:nvSpPr>
          <p:cNvPr id="15" name="TextBox 14">
            <a:extLst>
              <a:ext uri="{FF2B5EF4-FFF2-40B4-BE49-F238E27FC236}">
                <a16:creationId xmlns:a16="http://schemas.microsoft.com/office/drawing/2014/main" id="{9F03BFDC-2358-4C93-9A3E-EF211BCD9457}"/>
              </a:ext>
            </a:extLst>
          </p:cNvPr>
          <p:cNvSpPr txBox="1"/>
          <p:nvPr/>
        </p:nvSpPr>
        <p:spPr>
          <a:xfrm>
            <a:off x="3876582" y="2744680"/>
            <a:ext cx="1216241" cy="369332"/>
          </a:xfrm>
          <a:prstGeom prst="rect">
            <a:avLst/>
          </a:prstGeom>
          <a:noFill/>
        </p:spPr>
        <p:txBody>
          <a:bodyPr wrap="square" rtlCol="0">
            <a:spAutoFit/>
          </a:bodyPr>
          <a:lstStyle/>
          <a:p>
            <a:r>
              <a:rPr lang="en-US" dirty="0"/>
              <a:t>Input</a:t>
            </a:r>
          </a:p>
        </p:txBody>
      </p:sp>
      <p:sp>
        <p:nvSpPr>
          <p:cNvPr id="16" name="Rectangle 15">
            <a:extLst>
              <a:ext uri="{FF2B5EF4-FFF2-40B4-BE49-F238E27FC236}">
                <a16:creationId xmlns:a16="http://schemas.microsoft.com/office/drawing/2014/main" id="{9ED195FF-9F27-48A1-8375-1B797F5A6342}"/>
              </a:ext>
            </a:extLst>
          </p:cNvPr>
          <p:cNvSpPr/>
          <p:nvPr/>
        </p:nvSpPr>
        <p:spPr>
          <a:xfrm>
            <a:off x="4885676" y="3232581"/>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3F830C-13CE-41D4-B332-7C3DF75FFFF0}"/>
              </a:ext>
            </a:extLst>
          </p:cNvPr>
          <p:cNvSpPr/>
          <p:nvPr/>
        </p:nvSpPr>
        <p:spPr>
          <a:xfrm>
            <a:off x="5791940" y="3227033"/>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C3D74E-E3D8-432E-A14F-24C836B97257}"/>
              </a:ext>
            </a:extLst>
          </p:cNvPr>
          <p:cNvSpPr/>
          <p:nvPr/>
        </p:nvSpPr>
        <p:spPr>
          <a:xfrm>
            <a:off x="5388740" y="2637525"/>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5819CC2-5E72-47C1-969F-ACA21A693C4A}"/>
              </a:ext>
            </a:extLst>
          </p:cNvPr>
          <p:cNvCxnSpPr>
            <a:stCxn id="16" idx="0"/>
            <a:endCxn id="18" idx="1"/>
          </p:cNvCxnSpPr>
          <p:nvPr/>
        </p:nvCxnSpPr>
        <p:spPr>
          <a:xfrm flipV="1">
            <a:off x="5160884" y="2822191"/>
            <a:ext cx="227856" cy="410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1B0960-5A3A-406E-A061-474C58CFEAC4}"/>
              </a:ext>
            </a:extLst>
          </p:cNvPr>
          <p:cNvCxnSpPr>
            <a:cxnSpLocks/>
            <a:endCxn id="17" idx="0"/>
          </p:cNvCxnSpPr>
          <p:nvPr/>
        </p:nvCxnSpPr>
        <p:spPr>
          <a:xfrm>
            <a:off x="5925475" y="2822191"/>
            <a:ext cx="141673" cy="404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641731-7171-4FDA-A9DF-EB2B2B99B872}"/>
              </a:ext>
            </a:extLst>
          </p:cNvPr>
          <p:cNvCxnSpPr>
            <a:cxnSpLocks/>
          </p:cNvCxnSpPr>
          <p:nvPr/>
        </p:nvCxnSpPr>
        <p:spPr>
          <a:xfrm>
            <a:off x="4714043" y="3429000"/>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74C3A90-F3F7-4571-8B40-7B60412F231D}"/>
              </a:ext>
            </a:extLst>
          </p:cNvPr>
          <p:cNvCxnSpPr>
            <a:cxnSpLocks/>
          </p:cNvCxnSpPr>
          <p:nvPr/>
        </p:nvCxnSpPr>
        <p:spPr>
          <a:xfrm>
            <a:off x="6342356" y="3423821"/>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close up of a map&#10;&#10;Description automatically generated">
            <a:extLst>
              <a:ext uri="{FF2B5EF4-FFF2-40B4-BE49-F238E27FC236}">
                <a16:creationId xmlns:a16="http://schemas.microsoft.com/office/drawing/2014/main" id="{EAA93C3E-DA76-4165-86A1-5638E6DE4318}"/>
              </a:ext>
            </a:extLst>
          </p:cNvPr>
          <p:cNvPicPr>
            <a:picLocks noChangeAspect="1"/>
          </p:cNvPicPr>
          <p:nvPr/>
        </p:nvPicPr>
        <p:blipFill>
          <a:blip r:embed="rId3">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17842" y="4749553"/>
            <a:ext cx="3261064" cy="1203345"/>
          </a:xfrm>
          <a:prstGeom prst="rect">
            <a:avLst/>
          </a:prstGeom>
          <a:ln>
            <a:solidFill>
              <a:schemeClr val="tx1"/>
            </a:solidFill>
          </a:ln>
        </p:spPr>
      </p:pic>
      <p:sp>
        <p:nvSpPr>
          <p:cNvPr id="24" name="TextBox 23">
            <a:extLst>
              <a:ext uri="{FF2B5EF4-FFF2-40B4-BE49-F238E27FC236}">
                <a16:creationId xmlns:a16="http://schemas.microsoft.com/office/drawing/2014/main" id="{6B5BC262-BA2D-43DA-A412-9406BC86D965}"/>
              </a:ext>
            </a:extLst>
          </p:cNvPr>
          <p:cNvSpPr txBox="1"/>
          <p:nvPr/>
        </p:nvSpPr>
        <p:spPr>
          <a:xfrm>
            <a:off x="7145047" y="5984740"/>
            <a:ext cx="3608459" cy="369332"/>
          </a:xfrm>
          <a:prstGeom prst="rect">
            <a:avLst/>
          </a:prstGeom>
          <a:noFill/>
        </p:spPr>
        <p:txBody>
          <a:bodyPr wrap="square" rtlCol="0">
            <a:spAutoFit/>
          </a:bodyPr>
          <a:lstStyle/>
          <a:p>
            <a:r>
              <a:rPr lang="en-US" dirty="0"/>
              <a:t>Process Performance Indicator</a:t>
            </a:r>
          </a:p>
        </p:txBody>
      </p:sp>
      <p:cxnSp>
        <p:nvCxnSpPr>
          <p:cNvPr id="25" name="Straight Arrow Connector 24">
            <a:extLst>
              <a:ext uri="{FF2B5EF4-FFF2-40B4-BE49-F238E27FC236}">
                <a16:creationId xmlns:a16="http://schemas.microsoft.com/office/drawing/2014/main" id="{13BB0D3A-2777-4F3E-A774-201D4EA37713}"/>
              </a:ext>
            </a:extLst>
          </p:cNvPr>
          <p:cNvCxnSpPr/>
          <p:nvPr/>
        </p:nvCxnSpPr>
        <p:spPr>
          <a:xfrm>
            <a:off x="7198468" y="3423821"/>
            <a:ext cx="606483" cy="1187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4FFBBC-9FA3-4773-894B-ABE8798D8C17}"/>
              </a:ext>
            </a:extLst>
          </p:cNvPr>
          <p:cNvSpPr txBox="1"/>
          <p:nvPr/>
        </p:nvSpPr>
        <p:spPr>
          <a:xfrm>
            <a:off x="723577" y="472407"/>
            <a:ext cx="11037163" cy="954107"/>
          </a:xfrm>
          <a:prstGeom prst="rect">
            <a:avLst/>
          </a:prstGeom>
          <a:noFill/>
        </p:spPr>
        <p:txBody>
          <a:bodyPr wrap="square" rtlCol="0">
            <a:spAutoFit/>
          </a:bodyPr>
          <a:lstStyle/>
          <a:p>
            <a:pPr algn="ctr"/>
            <a:r>
              <a:rPr lang="en-US" sz="2800" dirty="0"/>
              <a:t>From a Process Perspective </a:t>
            </a:r>
          </a:p>
          <a:p>
            <a:pPr algn="ctr"/>
            <a:r>
              <a:rPr lang="en-US" sz="2800" dirty="0"/>
              <a:t>We Have Events and Transitions</a:t>
            </a:r>
          </a:p>
        </p:txBody>
      </p:sp>
      <p:sp>
        <p:nvSpPr>
          <p:cNvPr id="27" name="TextBox 26">
            <a:extLst>
              <a:ext uri="{FF2B5EF4-FFF2-40B4-BE49-F238E27FC236}">
                <a16:creationId xmlns:a16="http://schemas.microsoft.com/office/drawing/2014/main" id="{0EC79572-1A05-4E9F-8648-580BB7B8A501}"/>
              </a:ext>
            </a:extLst>
          </p:cNvPr>
          <p:cNvSpPr txBox="1"/>
          <p:nvPr/>
        </p:nvSpPr>
        <p:spPr>
          <a:xfrm>
            <a:off x="935185" y="4407393"/>
            <a:ext cx="486309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Is the Process Highly Visible?</a:t>
            </a:r>
          </a:p>
          <a:p>
            <a:pPr marL="285750" indent="-285750">
              <a:buFont typeface="Arial" panose="020B0604020202020204" pitchFamily="34" charset="0"/>
              <a:buChar char="•"/>
            </a:pPr>
            <a:r>
              <a:rPr lang="en-US" dirty="0"/>
              <a:t>Do You Have a Target KPI History?</a:t>
            </a:r>
          </a:p>
          <a:p>
            <a:pPr marL="285750" indent="-285750">
              <a:buFont typeface="Arial" panose="020B0604020202020204" pitchFamily="34" charset="0"/>
              <a:buChar char="•"/>
            </a:pPr>
            <a:r>
              <a:rPr lang="en-US" dirty="0"/>
              <a:t>Do You Have Historical Explanatory Data? (Transactions and Movements )</a:t>
            </a:r>
          </a:p>
          <a:p>
            <a:pPr marL="285750" indent="-285750">
              <a:buFont typeface="Arial" panose="020B0604020202020204" pitchFamily="34" charset="0"/>
              <a:buChar char="•"/>
            </a:pPr>
            <a:r>
              <a:rPr lang="en-US" dirty="0"/>
              <a:t>Can Explanation and Prediction Be Leveraged to Improve Process Quality and Productivity?</a:t>
            </a:r>
          </a:p>
        </p:txBody>
      </p:sp>
    </p:spTree>
    <p:extLst>
      <p:ext uri="{BB962C8B-B14F-4D97-AF65-F5344CB8AC3E}">
        <p14:creationId xmlns:p14="http://schemas.microsoft.com/office/powerpoint/2010/main" val="327993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BFA477F-9A73-43DA-BA0D-0DF319D24EA2}"/>
              </a:ext>
            </a:extLst>
          </p:cNvPr>
          <p:cNvSpPr txBox="1"/>
          <p:nvPr/>
        </p:nvSpPr>
        <p:spPr>
          <a:xfrm>
            <a:off x="2339007" y="789262"/>
            <a:ext cx="8174348" cy="523220"/>
          </a:xfrm>
          <a:prstGeom prst="rect">
            <a:avLst/>
          </a:prstGeom>
          <a:noFill/>
        </p:spPr>
        <p:txBody>
          <a:bodyPr wrap="square" rtlCol="0">
            <a:spAutoFit/>
          </a:bodyPr>
          <a:lstStyle/>
          <a:p>
            <a:pPr algn="ctr"/>
            <a:r>
              <a:rPr lang="en-US" sz="2800" dirty="0"/>
              <a:t>What Do We Mean By Statistical </a:t>
            </a:r>
            <a:r>
              <a:rPr lang="en-US" sz="2800" b="1" i="1" dirty="0"/>
              <a:t>Learning</a:t>
            </a:r>
            <a:r>
              <a:rPr lang="en-US" sz="2800" dirty="0"/>
              <a:t>?</a:t>
            </a:r>
          </a:p>
        </p:txBody>
      </p:sp>
      <p:sp>
        <p:nvSpPr>
          <p:cNvPr id="3" name="TextBox 2">
            <a:extLst>
              <a:ext uri="{FF2B5EF4-FFF2-40B4-BE49-F238E27FC236}">
                <a16:creationId xmlns:a16="http://schemas.microsoft.com/office/drawing/2014/main" id="{70A7D5D2-DC0E-4A50-A845-532770CD249B}"/>
              </a:ext>
            </a:extLst>
          </p:cNvPr>
          <p:cNvSpPr txBox="1"/>
          <p:nvPr/>
        </p:nvSpPr>
        <p:spPr>
          <a:xfrm>
            <a:off x="1269241" y="1639950"/>
            <a:ext cx="8966579" cy="646331"/>
          </a:xfrm>
          <a:prstGeom prst="rect">
            <a:avLst/>
          </a:prstGeom>
          <a:noFill/>
        </p:spPr>
        <p:txBody>
          <a:bodyPr wrap="square" rtlCol="0">
            <a:spAutoFit/>
          </a:bodyPr>
          <a:lstStyle/>
          <a:p>
            <a:r>
              <a:rPr lang="en-US" dirty="0"/>
              <a:t>EXAMPLE: We would like to determine if users on a social media site who mention the word “job” in their text are likely employed or employed. Current unemployment rate is 3.7%.</a:t>
            </a:r>
          </a:p>
        </p:txBody>
      </p:sp>
      <p:sp>
        <p:nvSpPr>
          <p:cNvPr id="4" name="TextBox 3">
            <a:extLst>
              <a:ext uri="{FF2B5EF4-FFF2-40B4-BE49-F238E27FC236}">
                <a16:creationId xmlns:a16="http://schemas.microsoft.com/office/drawing/2014/main" id="{B7ECEAC8-E6A4-4CD0-BA52-E4B8547E633A}"/>
              </a:ext>
            </a:extLst>
          </p:cNvPr>
          <p:cNvSpPr txBox="1"/>
          <p:nvPr/>
        </p:nvSpPr>
        <p:spPr>
          <a:xfrm>
            <a:off x="1879562" y="2668123"/>
            <a:ext cx="9093238" cy="400110"/>
          </a:xfrm>
          <a:prstGeom prst="rect">
            <a:avLst/>
          </a:prstGeom>
          <a:noFill/>
        </p:spPr>
        <p:txBody>
          <a:bodyPr wrap="square" rtlCol="0">
            <a:spAutoFit/>
          </a:bodyPr>
          <a:lstStyle/>
          <a:p>
            <a:r>
              <a:rPr lang="en-US" sz="2000" dirty="0"/>
              <a:t>Unemployed? =  Probability of .037</a:t>
            </a:r>
            <a:r>
              <a:rPr lang="en-US" sz="2000" dirty="0">
                <a:sym typeface="Wingdings" panose="05000000000000000000" pitchFamily="2" charset="2"/>
              </a:rPr>
              <a:t> </a:t>
            </a:r>
            <a:r>
              <a:rPr lang="en-US" sz="2000" u="sng" dirty="0">
                <a:sym typeface="Wingdings" panose="05000000000000000000" pitchFamily="2" charset="2"/>
              </a:rPr>
              <a:t>Classified “No”</a:t>
            </a:r>
            <a:endParaRPr lang="en-US" sz="2000" u="sng" dirty="0"/>
          </a:p>
        </p:txBody>
      </p:sp>
      <p:sp>
        <p:nvSpPr>
          <p:cNvPr id="7" name="TextBox 6">
            <a:extLst>
              <a:ext uri="{FF2B5EF4-FFF2-40B4-BE49-F238E27FC236}">
                <a16:creationId xmlns:a16="http://schemas.microsoft.com/office/drawing/2014/main" id="{76219104-2F02-4EFF-AC93-EBE1C169A7D1}"/>
              </a:ext>
            </a:extLst>
          </p:cNvPr>
          <p:cNvSpPr txBox="1"/>
          <p:nvPr/>
        </p:nvSpPr>
        <p:spPr>
          <a:xfrm>
            <a:off x="1951629" y="4781323"/>
            <a:ext cx="8052179" cy="1815882"/>
          </a:xfrm>
          <a:prstGeom prst="rect">
            <a:avLst/>
          </a:prstGeom>
          <a:noFill/>
        </p:spPr>
        <p:txBody>
          <a:bodyPr wrap="square" rtlCol="0">
            <a:spAutoFit/>
          </a:bodyPr>
          <a:lstStyle/>
          <a:p>
            <a:r>
              <a:rPr lang="en-US" dirty="0"/>
              <a:t>With Just 1 Mention of the word “Job” on a user entry, the probability of unemployment is predicted to be 0.53. It is likely the person is unemployed.</a:t>
            </a:r>
          </a:p>
          <a:p>
            <a:endParaRPr lang="en-US" dirty="0"/>
          </a:p>
          <a:p>
            <a:r>
              <a:rPr lang="en-US" sz="2000" u="sng" dirty="0"/>
              <a:t>We would classify the person as a “Yes” given the evidence </a:t>
            </a:r>
          </a:p>
          <a:p>
            <a:r>
              <a:rPr lang="en-US" sz="2000" u="sng" dirty="0"/>
              <a:t>The Maximum Likelihood parameters reflect “Learning” from errors</a:t>
            </a:r>
          </a:p>
          <a:p>
            <a:endParaRPr lang="en-US" dirty="0"/>
          </a:p>
        </p:txBody>
      </p:sp>
      <p:grpSp>
        <p:nvGrpSpPr>
          <p:cNvPr id="13" name="Group 12">
            <a:extLst>
              <a:ext uri="{FF2B5EF4-FFF2-40B4-BE49-F238E27FC236}">
                <a16:creationId xmlns:a16="http://schemas.microsoft.com/office/drawing/2014/main" id="{0C19B596-91F8-4E1F-B50B-D4C883F2A0AE}"/>
              </a:ext>
            </a:extLst>
          </p:cNvPr>
          <p:cNvGrpSpPr/>
          <p:nvPr/>
        </p:nvGrpSpPr>
        <p:grpSpPr>
          <a:xfrm>
            <a:off x="1981958" y="3329494"/>
            <a:ext cx="7815377" cy="1242226"/>
            <a:chOff x="1981958" y="3329494"/>
            <a:chExt cx="7815377" cy="1242226"/>
          </a:xfrm>
        </p:grpSpPr>
        <p:grpSp>
          <p:nvGrpSpPr>
            <p:cNvPr id="9" name="Group 8">
              <a:extLst>
                <a:ext uri="{FF2B5EF4-FFF2-40B4-BE49-F238E27FC236}">
                  <a16:creationId xmlns:a16="http://schemas.microsoft.com/office/drawing/2014/main" id="{15A56118-7D5A-4D36-B9E0-56DF4800308E}"/>
                </a:ext>
              </a:extLst>
            </p:cNvPr>
            <p:cNvGrpSpPr/>
            <p:nvPr/>
          </p:nvGrpSpPr>
          <p:grpSpPr>
            <a:xfrm>
              <a:off x="1981958" y="3329494"/>
              <a:ext cx="7122042" cy="1242226"/>
              <a:chOff x="982676" y="3320451"/>
              <a:chExt cx="7122042" cy="1242226"/>
            </a:xfrm>
          </p:grpSpPr>
          <p:pic>
            <p:nvPicPr>
              <p:cNvPr id="5" name="Picture 4">
                <a:extLst>
                  <a:ext uri="{FF2B5EF4-FFF2-40B4-BE49-F238E27FC236}">
                    <a16:creationId xmlns:a16="http://schemas.microsoft.com/office/drawing/2014/main" id="{9926AF6C-F529-4879-8684-F2924AC535AC}"/>
                  </a:ext>
                </a:extLst>
              </p:cNvPr>
              <p:cNvPicPr>
                <a:picLocks noChangeAspect="1"/>
              </p:cNvPicPr>
              <p:nvPr/>
            </p:nvPicPr>
            <p:blipFill>
              <a:blip r:embed="rId3"/>
              <a:stretch>
                <a:fillRect/>
              </a:stretch>
            </p:blipFill>
            <p:spPr>
              <a:xfrm>
                <a:off x="2715903" y="3320451"/>
                <a:ext cx="5388815" cy="1242226"/>
              </a:xfrm>
              <a:prstGeom prst="rect">
                <a:avLst/>
              </a:prstGeom>
            </p:spPr>
          </p:pic>
          <p:sp>
            <p:nvSpPr>
              <p:cNvPr id="6" name="TextBox 5">
                <a:extLst>
                  <a:ext uri="{FF2B5EF4-FFF2-40B4-BE49-F238E27FC236}">
                    <a16:creationId xmlns:a16="http://schemas.microsoft.com/office/drawing/2014/main" id="{76BBE450-C152-4FCA-BDA4-53DC1635CA52}"/>
                  </a:ext>
                </a:extLst>
              </p:cNvPr>
              <p:cNvSpPr txBox="1"/>
              <p:nvPr/>
            </p:nvSpPr>
            <p:spPr>
              <a:xfrm>
                <a:off x="982676" y="3851597"/>
                <a:ext cx="2989442" cy="646331"/>
              </a:xfrm>
              <a:prstGeom prst="rect">
                <a:avLst/>
              </a:prstGeom>
              <a:noFill/>
            </p:spPr>
            <p:txBody>
              <a:bodyPr wrap="square" rtlCol="0">
                <a:spAutoFit/>
              </a:bodyPr>
              <a:lstStyle/>
              <a:p>
                <a:r>
                  <a:rPr lang="en-US" dirty="0"/>
                  <a:t>We Analyze </a:t>
                </a:r>
              </a:p>
              <a:p>
                <a:r>
                  <a:rPr lang="en-US" dirty="0"/>
                  <a:t>Sample Text</a:t>
                </a:r>
              </a:p>
            </p:txBody>
          </p:sp>
        </p:grpSp>
        <p:sp>
          <p:nvSpPr>
            <p:cNvPr id="11" name="TextBox 10">
              <a:extLst>
                <a:ext uri="{FF2B5EF4-FFF2-40B4-BE49-F238E27FC236}">
                  <a16:creationId xmlns:a16="http://schemas.microsoft.com/office/drawing/2014/main" id="{099DDDBB-DB39-4231-96C3-6DB28371CE66}"/>
                </a:ext>
              </a:extLst>
            </p:cNvPr>
            <p:cNvSpPr txBox="1"/>
            <p:nvPr/>
          </p:nvSpPr>
          <p:spPr>
            <a:xfrm>
              <a:off x="8559550" y="3961758"/>
              <a:ext cx="1237785" cy="369332"/>
            </a:xfrm>
            <a:prstGeom prst="rect">
              <a:avLst/>
            </a:prstGeom>
            <a:noFill/>
          </p:spPr>
          <p:txBody>
            <a:bodyPr wrap="square" rtlCol="0">
              <a:spAutoFit/>
            </a:bodyPr>
            <a:lstStyle/>
            <a:p>
              <a:r>
                <a:rPr lang="en-US" dirty="0"/>
                <a:t>+ Error</a:t>
              </a:r>
            </a:p>
          </p:txBody>
        </p:sp>
      </p:grpSp>
      <p:cxnSp>
        <p:nvCxnSpPr>
          <p:cNvPr id="12" name="Straight Arrow Connector 11">
            <a:extLst>
              <a:ext uri="{FF2B5EF4-FFF2-40B4-BE49-F238E27FC236}">
                <a16:creationId xmlns:a16="http://schemas.microsoft.com/office/drawing/2014/main" id="{F89D06C8-600C-4988-A0B3-56D0CFBAB032}"/>
              </a:ext>
            </a:extLst>
          </p:cNvPr>
          <p:cNvCxnSpPr>
            <a:cxnSpLocks/>
          </p:cNvCxnSpPr>
          <p:nvPr/>
        </p:nvCxnSpPr>
        <p:spPr>
          <a:xfrm flipH="1">
            <a:off x="4851935" y="3068233"/>
            <a:ext cx="1426202" cy="2583793"/>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76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12"/>
                                        </p:tgtEl>
                                        <p:attrNameLst>
                                          <p:attrName>r</p:attrName>
                                        </p:attrNameLst>
                                      </p:cBhvr>
                                    </p:animRot>
                                    <p:animRot by="-240000">
                                      <p:cBhvr>
                                        <p:cTn id="19" dur="200" fill="hold">
                                          <p:stCondLst>
                                            <p:cond delay="200"/>
                                          </p:stCondLst>
                                        </p:cTn>
                                        <p:tgtEl>
                                          <p:spTgt spid="12"/>
                                        </p:tgtEl>
                                        <p:attrNameLst>
                                          <p:attrName>r</p:attrName>
                                        </p:attrNameLst>
                                      </p:cBhvr>
                                    </p:animRot>
                                    <p:animRot by="240000">
                                      <p:cBhvr>
                                        <p:cTn id="20" dur="200" fill="hold">
                                          <p:stCondLst>
                                            <p:cond delay="400"/>
                                          </p:stCondLst>
                                        </p:cTn>
                                        <p:tgtEl>
                                          <p:spTgt spid="12"/>
                                        </p:tgtEl>
                                        <p:attrNameLst>
                                          <p:attrName>r</p:attrName>
                                        </p:attrNameLst>
                                      </p:cBhvr>
                                    </p:animRot>
                                    <p:animRot by="-240000">
                                      <p:cBhvr>
                                        <p:cTn id="21" dur="200" fill="hold">
                                          <p:stCondLst>
                                            <p:cond delay="600"/>
                                          </p:stCondLst>
                                        </p:cTn>
                                        <p:tgtEl>
                                          <p:spTgt spid="12"/>
                                        </p:tgtEl>
                                        <p:attrNameLst>
                                          <p:attrName>r</p:attrName>
                                        </p:attrNameLst>
                                      </p:cBhvr>
                                    </p:animRot>
                                    <p:animRot by="120000">
                                      <p:cBhvr>
                                        <p:cTn id="22"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69C8AB1A-70BA-47EB-956E-FC7D29E1DF46}"/>
              </a:ext>
            </a:extLst>
          </p:cNvPr>
          <p:cNvSpPr/>
          <p:nvPr/>
        </p:nvSpPr>
        <p:spPr>
          <a:xfrm>
            <a:off x="4332303" y="2077375"/>
            <a:ext cx="2787589" cy="171339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EF895372-6260-4E2A-B87B-89140E2D0716}"/>
              </a:ext>
            </a:extLst>
          </p:cNvPr>
          <p:cNvSpPr/>
          <p:nvPr/>
        </p:nvSpPr>
        <p:spPr>
          <a:xfrm>
            <a:off x="2041864"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7C8CF53F-2AFB-4AB5-9B79-EF55BF2A0BDC}"/>
              </a:ext>
            </a:extLst>
          </p:cNvPr>
          <p:cNvSpPr/>
          <p:nvPr/>
        </p:nvSpPr>
        <p:spPr>
          <a:xfrm>
            <a:off x="7597805"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30E05C5-95F0-49B6-9893-17DB3A28F5CE}"/>
              </a:ext>
            </a:extLst>
          </p:cNvPr>
          <p:cNvSpPr txBox="1"/>
          <p:nvPr/>
        </p:nvSpPr>
        <p:spPr>
          <a:xfrm>
            <a:off x="2370338" y="3861786"/>
            <a:ext cx="1216241" cy="369332"/>
          </a:xfrm>
          <a:prstGeom prst="rect">
            <a:avLst/>
          </a:prstGeom>
          <a:noFill/>
        </p:spPr>
        <p:txBody>
          <a:bodyPr wrap="square" rtlCol="0">
            <a:spAutoFit/>
          </a:bodyPr>
          <a:lstStyle/>
          <a:p>
            <a:r>
              <a:rPr lang="en-US" dirty="0"/>
              <a:t>Supplier</a:t>
            </a:r>
          </a:p>
        </p:txBody>
      </p:sp>
      <p:sp>
        <p:nvSpPr>
          <p:cNvPr id="9" name="Arrow: Right 8">
            <a:extLst>
              <a:ext uri="{FF2B5EF4-FFF2-40B4-BE49-F238E27FC236}">
                <a16:creationId xmlns:a16="http://schemas.microsoft.com/office/drawing/2014/main" id="{607DC6AF-C537-4974-88C9-D0B89A395579}"/>
              </a:ext>
            </a:extLst>
          </p:cNvPr>
          <p:cNvSpPr/>
          <p:nvPr/>
        </p:nvSpPr>
        <p:spPr>
          <a:xfrm>
            <a:off x="3746377"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08A3206E-1D52-48E0-958B-696B9A0DBE7B}"/>
              </a:ext>
            </a:extLst>
          </p:cNvPr>
          <p:cNvSpPr/>
          <p:nvPr/>
        </p:nvSpPr>
        <p:spPr>
          <a:xfrm>
            <a:off x="7041472"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93795F5-24FC-47FE-9762-A2E68B909876}"/>
              </a:ext>
            </a:extLst>
          </p:cNvPr>
          <p:cNvSpPr txBox="1"/>
          <p:nvPr/>
        </p:nvSpPr>
        <p:spPr>
          <a:xfrm>
            <a:off x="8062404" y="3861786"/>
            <a:ext cx="1216241" cy="369332"/>
          </a:xfrm>
          <a:prstGeom prst="rect">
            <a:avLst/>
          </a:prstGeom>
          <a:noFill/>
        </p:spPr>
        <p:txBody>
          <a:bodyPr wrap="square" rtlCol="0">
            <a:spAutoFit/>
          </a:bodyPr>
          <a:lstStyle/>
          <a:p>
            <a:r>
              <a:rPr lang="en-US" dirty="0"/>
              <a:t>Customer</a:t>
            </a:r>
          </a:p>
        </p:txBody>
      </p:sp>
      <p:sp>
        <p:nvSpPr>
          <p:cNvPr id="13" name="TextBox 12">
            <a:extLst>
              <a:ext uri="{FF2B5EF4-FFF2-40B4-BE49-F238E27FC236}">
                <a16:creationId xmlns:a16="http://schemas.microsoft.com/office/drawing/2014/main" id="{9F9163BE-5561-4F6C-AB28-A011D2A8094A}"/>
              </a:ext>
            </a:extLst>
          </p:cNvPr>
          <p:cNvSpPr txBox="1"/>
          <p:nvPr/>
        </p:nvSpPr>
        <p:spPr>
          <a:xfrm>
            <a:off x="7066623" y="2720266"/>
            <a:ext cx="1216241" cy="369332"/>
          </a:xfrm>
          <a:prstGeom prst="rect">
            <a:avLst/>
          </a:prstGeom>
          <a:noFill/>
        </p:spPr>
        <p:txBody>
          <a:bodyPr wrap="square" rtlCol="0">
            <a:spAutoFit/>
          </a:bodyPr>
          <a:lstStyle/>
          <a:p>
            <a:r>
              <a:rPr lang="en-US" dirty="0"/>
              <a:t>Output</a:t>
            </a:r>
          </a:p>
        </p:txBody>
      </p:sp>
      <p:sp>
        <p:nvSpPr>
          <p:cNvPr id="14" name="TextBox 13">
            <a:extLst>
              <a:ext uri="{FF2B5EF4-FFF2-40B4-BE49-F238E27FC236}">
                <a16:creationId xmlns:a16="http://schemas.microsoft.com/office/drawing/2014/main" id="{CEACE14D-5E86-4780-AB98-9AA5EC362AB4}"/>
              </a:ext>
            </a:extLst>
          </p:cNvPr>
          <p:cNvSpPr txBox="1"/>
          <p:nvPr/>
        </p:nvSpPr>
        <p:spPr>
          <a:xfrm>
            <a:off x="3876582" y="2744680"/>
            <a:ext cx="1216241" cy="369332"/>
          </a:xfrm>
          <a:prstGeom prst="rect">
            <a:avLst/>
          </a:prstGeom>
          <a:noFill/>
        </p:spPr>
        <p:txBody>
          <a:bodyPr wrap="square" rtlCol="0">
            <a:spAutoFit/>
          </a:bodyPr>
          <a:lstStyle/>
          <a:p>
            <a:r>
              <a:rPr lang="en-US" dirty="0"/>
              <a:t>Input</a:t>
            </a:r>
          </a:p>
        </p:txBody>
      </p:sp>
      <p:sp>
        <p:nvSpPr>
          <p:cNvPr id="15" name="Rectangle 14">
            <a:extLst>
              <a:ext uri="{FF2B5EF4-FFF2-40B4-BE49-F238E27FC236}">
                <a16:creationId xmlns:a16="http://schemas.microsoft.com/office/drawing/2014/main" id="{DAFF18AE-4730-49C1-9465-9B93C3C7EA92}"/>
              </a:ext>
            </a:extLst>
          </p:cNvPr>
          <p:cNvSpPr/>
          <p:nvPr/>
        </p:nvSpPr>
        <p:spPr>
          <a:xfrm>
            <a:off x="4885676" y="3232581"/>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9C0419B-4732-4A41-AF40-7A0E2A12299F}"/>
              </a:ext>
            </a:extLst>
          </p:cNvPr>
          <p:cNvSpPr/>
          <p:nvPr/>
        </p:nvSpPr>
        <p:spPr>
          <a:xfrm>
            <a:off x="5791940" y="3227033"/>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46DC74B-DDBE-4DBA-B633-6F81EE6E2979}"/>
              </a:ext>
            </a:extLst>
          </p:cNvPr>
          <p:cNvSpPr/>
          <p:nvPr/>
        </p:nvSpPr>
        <p:spPr>
          <a:xfrm>
            <a:off x="5388740" y="2637525"/>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D8CE425D-E015-4BD9-A85C-CADCD2848DBE}"/>
              </a:ext>
            </a:extLst>
          </p:cNvPr>
          <p:cNvCxnSpPr>
            <a:stCxn id="15" idx="0"/>
            <a:endCxn id="17" idx="1"/>
          </p:cNvCxnSpPr>
          <p:nvPr/>
        </p:nvCxnSpPr>
        <p:spPr>
          <a:xfrm flipV="1">
            <a:off x="5160884" y="2822191"/>
            <a:ext cx="227856" cy="410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9C7ED6C-9BCB-4F6E-88A6-F56DA1A332BD}"/>
              </a:ext>
            </a:extLst>
          </p:cNvPr>
          <p:cNvCxnSpPr>
            <a:cxnSpLocks/>
            <a:endCxn id="16" idx="0"/>
          </p:cNvCxnSpPr>
          <p:nvPr/>
        </p:nvCxnSpPr>
        <p:spPr>
          <a:xfrm>
            <a:off x="5925475" y="2822191"/>
            <a:ext cx="141673" cy="404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395F1B-1706-4598-936C-A5FA8E2AD9C3}"/>
              </a:ext>
            </a:extLst>
          </p:cNvPr>
          <p:cNvCxnSpPr>
            <a:cxnSpLocks/>
          </p:cNvCxnSpPr>
          <p:nvPr/>
        </p:nvCxnSpPr>
        <p:spPr>
          <a:xfrm>
            <a:off x="4714043" y="3429000"/>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98405E4-0AEE-4BFF-ACB3-9003726BC479}"/>
              </a:ext>
            </a:extLst>
          </p:cNvPr>
          <p:cNvCxnSpPr>
            <a:cxnSpLocks/>
          </p:cNvCxnSpPr>
          <p:nvPr/>
        </p:nvCxnSpPr>
        <p:spPr>
          <a:xfrm>
            <a:off x="6342356" y="3423821"/>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close up of a map&#10;&#10;Description automatically generated">
            <a:extLst>
              <a:ext uri="{FF2B5EF4-FFF2-40B4-BE49-F238E27FC236}">
                <a16:creationId xmlns:a16="http://schemas.microsoft.com/office/drawing/2014/main" id="{7C646EFC-1AFA-4549-9620-3A037542E4F3}"/>
              </a:ext>
            </a:extLst>
          </p:cNvPr>
          <p:cNvPicPr>
            <a:picLocks noChangeAspect="1"/>
          </p:cNvPicPr>
          <p:nvPr/>
        </p:nvPicPr>
        <p:blipFill>
          <a:blip r:embed="rId3">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17842" y="4749553"/>
            <a:ext cx="3261064" cy="1203345"/>
          </a:xfrm>
          <a:prstGeom prst="rect">
            <a:avLst/>
          </a:prstGeom>
          <a:ln>
            <a:solidFill>
              <a:schemeClr val="tx1"/>
            </a:solidFill>
          </a:ln>
        </p:spPr>
      </p:pic>
      <p:sp>
        <p:nvSpPr>
          <p:cNvPr id="23" name="TextBox 22">
            <a:extLst>
              <a:ext uri="{FF2B5EF4-FFF2-40B4-BE49-F238E27FC236}">
                <a16:creationId xmlns:a16="http://schemas.microsoft.com/office/drawing/2014/main" id="{917AF570-F575-4E15-BE0C-78AB2DDF52A5}"/>
              </a:ext>
            </a:extLst>
          </p:cNvPr>
          <p:cNvSpPr txBox="1"/>
          <p:nvPr/>
        </p:nvSpPr>
        <p:spPr>
          <a:xfrm>
            <a:off x="7145047" y="5984740"/>
            <a:ext cx="3608459" cy="369332"/>
          </a:xfrm>
          <a:prstGeom prst="rect">
            <a:avLst/>
          </a:prstGeom>
          <a:noFill/>
        </p:spPr>
        <p:txBody>
          <a:bodyPr wrap="square" rtlCol="0">
            <a:spAutoFit/>
          </a:bodyPr>
          <a:lstStyle/>
          <a:p>
            <a:r>
              <a:rPr lang="en-US" dirty="0"/>
              <a:t>KPI: Process Performance Indicator</a:t>
            </a:r>
          </a:p>
        </p:txBody>
      </p:sp>
      <p:cxnSp>
        <p:nvCxnSpPr>
          <p:cNvPr id="24" name="Straight Arrow Connector 23">
            <a:extLst>
              <a:ext uri="{FF2B5EF4-FFF2-40B4-BE49-F238E27FC236}">
                <a16:creationId xmlns:a16="http://schemas.microsoft.com/office/drawing/2014/main" id="{11803A38-FE20-4162-B375-CE53D410E9FE}"/>
              </a:ext>
            </a:extLst>
          </p:cNvPr>
          <p:cNvCxnSpPr/>
          <p:nvPr/>
        </p:nvCxnSpPr>
        <p:spPr>
          <a:xfrm>
            <a:off x="7198468" y="3423821"/>
            <a:ext cx="606483" cy="1187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Arrow: Curved Right 24">
            <a:extLst>
              <a:ext uri="{FF2B5EF4-FFF2-40B4-BE49-F238E27FC236}">
                <a16:creationId xmlns:a16="http://schemas.microsoft.com/office/drawing/2014/main" id="{B922D418-FD4D-44DB-9A0E-A2DEF77BF907}"/>
              </a:ext>
            </a:extLst>
          </p:cNvPr>
          <p:cNvSpPr/>
          <p:nvPr/>
        </p:nvSpPr>
        <p:spPr>
          <a:xfrm>
            <a:off x="4171139" y="3564915"/>
            <a:ext cx="740388" cy="1881861"/>
          </a:xfrm>
          <a:prstGeom prst="curved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Arrow: Curved Right 25">
            <a:extLst>
              <a:ext uri="{FF2B5EF4-FFF2-40B4-BE49-F238E27FC236}">
                <a16:creationId xmlns:a16="http://schemas.microsoft.com/office/drawing/2014/main" id="{7B9DF822-CE86-43E9-8133-B82D0D7C026D}"/>
              </a:ext>
            </a:extLst>
          </p:cNvPr>
          <p:cNvSpPr/>
          <p:nvPr/>
        </p:nvSpPr>
        <p:spPr>
          <a:xfrm rot="11684268">
            <a:off x="6174134" y="3590053"/>
            <a:ext cx="740388" cy="1908087"/>
          </a:xfrm>
          <a:prstGeom prst="curved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140ED5C0-689F-4F94-A7DA-4124CB69A170}"/>
              </a:ext>
            </a:extLst>
          </p:cNvPr>
          <p:cNvSpPr txBox="1"/>
          <p:nvPr/>
        </p:nvSpPr>
        <p:spPr>
          <a:xfrm>
            <a:off x="4998442" y="5143298"/>
            <a:ext cx="906264" cy="400110"/>
          </a:xfrm>
          <a:prstGeom prst="rect">
            <a:avLst/>
          </a:prstGeom>
          <a:noFill/>
        </p:spPr>
        <p:txBody>
          <a:bodyPr wrap="square" rtlCol="0">
            <a:spAutoFit/>
          </a:bodyPr>
          <a:lstStyle/>
          <a:p>
            <a:r>
              <a:rPr lang="en-US" sz="2000" dirty="0"/>
              <a:t>Y=f(X)</a:t>
            </a:r>
          </a:p>
        </p:txBody>
      </p:sp>
      <p:sp>
        <p:nvSpPr>
          <p:cNvPr id="28" name="TextBox 27">
            <a:extLst>
              <a:ext uri="{FF2B5EF4-FFF2-40B4-BE49-F238E27FC236}">
                <a16:creationId xmlns:a16="http://schemas.microsoft.com/office/drawing/2014/main" id="{C0D6E500-B0AB-4DF8-9F08-2FF3A5BE4895}"/>
              </a:ext>
            </a:extLst>
          </p:cNvPr>
          <p:cNvSpPr txBox="1"/>
          <p:nvPr/>
        </p:nvSpPr>
        <p:spPr>
          <a:xfrm>
            <a:off x="4385309" y="4125628"/>
            <a:ext cx="1066265" cy="523220"/>
          </a:xfrm>
          <a:prstGeom prst="rect">
            <a:avLst/>
          </a:prstGeom>
          <a:noFill/>
        </p:spPr>
        <p:txBody>
          <a:bodyPr wrap="square" rtlCol="0">
            <a:spAutoFit/>
          </a:bodyPr>
          <a:lstStyle/>
          <a:p>
            <a:r>
              <a:rPr lang="en-US" sz="1400" i="1" dirty="0"/>
              <a:t>Process </a:t>
            </a:r>
          </a:p>
          <a:p>
            <a:r>
              <a:rPr lang="en-US" sz="1400" i="1" dirty="0"/>
              <a:t>X Data</a:t>
            </a:r>
          </a:p>
        </p:txBody>
      </p:sp>
      <p:sp>
        <p:nvSpPr>
          <p:cNvPr id="29" name="TextBox 28">
            <a:extLst>
              <a:ext uri="{FF2B5EF4-FFF2-40B4-BE49-F238E27FC236}">
                <a16:creationId xmlns:a16="http://schemas.microsoft.com/office/drawing/2014/main" id="{B719EBAF-1007-472A-9CF2-A5E9D0DE2422}"/>
              </a:ext>
            </a:extLst>
          </p:cNvPr>
          <p:cNvSpPr txBox="1"/>
          <p:nvPr/>
        </p:nvSpPr>
        <p:spPr>
          <a:xfrm>
            <a:off x="5365942" y="3858604"/>
            <a:ext cx="1581750" cy="523220"/>
          </a:xfrm>
          <a:prstGeom prst="rect">
            <a:avLst/>
          </a:prstGeom>
          <a:noFill/>
        </p:spPr>
        <p:txBody>
          <a:bodyPr wrap="square" rtlCol="0">
            <a:spAutoFit/>
          </a:bodyPr>
          <a:lstStyle/>
          <a:p>
            <a:pPr algn="ctr"/>
            <a:r>
              <a:rPr lang="en-US" sz="1400" i="1" dirty="0"/>
              <a:t>Preventative</a:t>
            </a:r>
          </a:p>
          <a:p>
            <a:pPr algn="ctr"/>
            <a:r>
              <a:rPr lang="en-US" sz="1400" i="1" dirty="0"/>
              <a:t>Actions</a:t>
            </a:r>
          </a:p>
        </p:txBody>
      </p:sp>
      <p:sp>
        <p:nvSpPr>
          <p:cNvPr id="30" name="TextBox 29">
            <a:extLst>
              <a:ext uri="{FF2B5EF4-FFF2-40B4-BE49-F238E27FC236}">
                <a16:creationId xmlns:a16="http://schemas.microsoft.com/office/drawing/2014/main" id="{0D5D8F5E-317D-41BE-9D87-4CDE1B4DD153}"/>
              </a:ext>
            </a:extLst>
          </p:cNvPr>
          <p:cNvSpPr txBox="1"/>
          <p:nvPr/>
        </p:nvSpPr>
        <p:spPr>
          <a:xfrm>
            <a:off x="5507720" y="4813506"/>
            <a:ext cx="1581750" cy="307777"/>
          </a:xfrm>
          <a:prstGeom prst="rect">
            <a:avLst/>
          </a:prstGeom>
          <a:noFill/>
        </p:spPr>
        <p:txBody>
          <a:bodyPr wrap="square" rtlCol="0">
            <a:spAutoFit/>
          </a:bodyPr>
          <a:lstStyle/>
          <a:p>
            <a:r>
              <a:rPr lang="en-US" sz="1400" i="1" dirty="0"/>
              <a:t>Predictions Y’</a:t>
            </a:r>
          </a:p>
        </p:txBody>
      </p:sp>
      <p:sp>
        <p:nvSpPr>
          <p:cNvPr id="31" name="TextBox 30">
            <a:extLst>
              <a:ext uri="{FF2B5EF4-FFF2-40B4-BE49-F238E27FC236}">
                <a16:creationId xmlns:a16="http://schemas.microsoft.com/office/drawing/2014/main" id="{9E8FEAFC-56FA-43C8-9F06-890D6EB4F9E8}"/>
              </a:ext>
            </a:extLst>
          </p:cNvPr>
          <p:cNvSpPr txBox="1"/>
          <p:nvPr/>
        </p:nvSpPr>
        <p:spPr>
          <a:xfrm>
            <a:off x="5795917" y="4453065"/>
            <a:ext cx="1581750" cy="307777"/>
          </a:xfrm>
          <a:prstGeom prst="rect">
            <a:avLst/>
          </a:prstGeom>
          <a:noFill/>
        </p:spPr>
        <p:txBody>
          <a:bodyPr wrap="square" rtlCol="0">
            <a:spAutoFit/>
          </a:bodyPr>
          <a:lstStyle/>
          <a:p>
            <a:r>
              <a:rPr lang="en-US" sz="1400" i="1" dirty="0"/>
              <a:t>Decisions</a:t>
            </a:r>
          </a:p>
        </p:txBody>
      </p:sp>
      <p:sp>
        <p:nvSpPr>
          <p:cNvPr id="32" name="TextBox 31">
            <a:extLst>
              <a:ext uri="{FF2B5EF4-FFF2-40B4-BE49-F238E27FC236}">
                <a16:creationId xmlns:a16="http://schemas.microsoft.com/office/drawing/2014/main" id="{87FC8D45-B40F-4ADC-9006-EA0A3844CFDC}"/>
              </a:ext>
            </a:extLst>
          </p:cNvPr>
          <p:cNvSpPr txBox="1"/>
          <p:nvPr/>
        </p:nvSpPr>
        <p:spPr>
          <a:xfrm>
            <a:off x="7955333" y="4721173"/>
            <a:ext cx="906264" cy="400110"/>
          </a:xfrm>
          <a:prstGeom prst="rect">
            <a:avLst/>
          </a:prstGeom>
          <a:noFill/>
        </p:spPr>
        <p:txBody>
          <a:bodyPr wrap="square" rtlCol="0">
            <a:spAutoFit/>
          </a:bodyPr>
          <a:lstStyle/>
          <a:p>
            <a:r>
              <a:rPr lang="en-US" sz="2000" dirty="0">
                <a:solidFill>
                  <a:schemeClr val="bg1">
                    <a:lumMod val="50000"/>
                  </a:schemeClr>
                </a:solidFill>
              </a:rPr>
              <a:t>Y</a:t>
            </a:r>
          </a:p>
        </p:txBody>
      </p:sp>
      <p:sp>
        <p:nvSpPr>
          <p:cNvPr id="33" name="TextBox 32">
            <a:extLst>
              <a:ext uri="{FF2B5EF4-FFF2-40B4-BE49-F238E27FC236}">
                <a16:creationId xmlns:a16="http://schemas.microsoft.com/office/drawing/2014/main" id="{E3C392ED-A4AD-4FE7-B4B0-9EC9F1A35DBA}"/>
              </a:ext>
            </a:extLst>
          </p:cNvPr>
          <p:cNvSpPr txBox="1"/>
          <p:nvPr/>
        </p:nvSpPr>
        <p:spPr>
          <a:xfrm>
            <a:off x="5964307" y="2517657"/>
            <a:ext cx="1581750" cy="523220"/>
          </a:xfrm>
          <a:prstGeom prst="rect">
            <a:avLst/>
          </a:prstGeom>
          <a:noFill/>
        </p:spPr>
        <p:txBody>
          <a:bodyPr wrap="square" rtlCol="0">
            <a:spAutoFit/>
          </a:bodyPr>
          <a:lstStyle/>
          <a:p>
            <a:pPr algn="ctr"/>
            <a:r>
              <a:rPr lang="en-US" sz="1400" i="1" dirty="0"/>
              <a:t>Automated</a:t>
            </a:r>
          </a:p>
          <a:p>
            <a:pPr algn="ctr"/>
            <a:r>
              <a:rPr lang="en-US" sz="1400" i="1" dirty="0"/>
              <a:t>Actions</a:t>
            </a:r>
          </a:p>
        </p:txBody>
      </p:sp>
      <p:grpSp>
        <p:nvGrpSpPr>
          <p:cNvPr id="34" name="Group 33">
            <a:extLst>
              <a:ext uri="{FF2B5EF4-FFF2-40B4-BE49-F238E27FC236}">
                <a16:creationId xmlns:a16="http://schemas.microsoft.com/office/drawing/2014/main" id="{4EFEA835-AB00-4627-84A9-2CBE0C6D9868}"/>
              </a:ext>
            </a:extLst>
          </p:cNvPr>
          <p:cNvGrpSpPr/>
          <p:nvPr/>
        </p:nvGrpSpPr>
        <p:grpSpPr>
          <a:xfrm>
            <a:off x="4128116" y="1514888"/>
            <a:ext cx="3249551" cy="1148413"/>
            <a:chOff x="4128116" y="1514888"/>
            <a:chExt cx="3249551" cy="1148413"/>
          </a:xfrm>
        </p:grpSpPr>
        <p:sp>
          <p:nvSpPr>
            <p:cNvPr id="35" name="TextBox 34">
              <a:extLst>
                <a:ext uri="{FF2B5EF4-FFF2-40B4-BE49-F238E27FC236}">
                  <a16:creationId xmlns:a16="http://schemas.microsoft.com/office/drawing/2014/main" id="{A0C3BE63-249C-42F5-AE93-E0620EAAE7C3}"/>
                </a:ext>
              </a:extLst>
            </p:cNvPr>
            <p:cNvSpPr txBox="1"/>
            <p:nvPr/>
          </p:nvSpPr>
          <p:spPr>
            <a:xfrm>
              <a:off x="5297748" y="1769607"/>
              <a:ext cx="1216241" cy="369332"/>
            </a:xfrm>
            <a:prstGeom prst="rect">
              <a:avLst/>
            </a:prstGeom>
            <a:noFill/>
          </p:spPr>
          <p:txBody>
            <a:bodyPr wrap="square" rtlCol="0">
              <a:spAutoFit/>
            </a:bodyPr>
            <a:lstStyle/>
            <a:p>
              <a:r>
                <a:rPr lang="en-US" dirty="0"/>
                <a:t>Process</a:t>
              </a:r>
            </a:p>
          </p:txBody>
        </p:sp>
        <p:cxnSp>
          <p:nvCxnSpPr>
            <p:cNvPr id="36" name="Straight Connector 35">
              <a:extLst>
                <a:ext uri="{FF2B5EF4-FFF2-40B4-BE49-F238E27FC236}">
                  <a16:creationId xmlns:a16="http://schemas.microsoft.com/office/drawing/2014/main" id="{9084059C-0C12-423B-8E67-BBCF20688BF9}"/>
                </a:ext>
              </a:extLst>
            </p:cNvPr>
            <p:cNvCxnSpPr>
              <a:cxnSpLocks/>
            </p:cNvCxnSpPr>
            <p:nvPr/>
          </p:nvCxnSpPr>
          <p:spPr>
            <a:xfrm flipV="1">
              <a:off x="7377667" y="1647032"/>
              <a:ext cx="0" cy="10162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F5F51D-432A-4FF4-8A2C-899C7B89E8A6}"/>
                </a:ext>
              </a:extLst>
            </p:cNvPr>
            <p:cNvCxnSpPr>
              <a:cxnSpLocks/>
            </p:cNvCxnSpPr>
            <p:nvPr/>
          </p:nvCxnSpPr>
          <p:spPr>
            <a:xfrm flipH="1" flipV="1">
              <a:off x="6342356" y="1647032"/>
              <a:ext cx="1035311"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DCE9444-B470-4D69-BF79-9235454FB513}"/>
                </a:ext>
              </a:extLst>
            </p:cNvPr>
            <p:cNvSpPr txBox="1"/>
            <p:nvPr/>
          </p:nvSpPr>
          <p:spPr>
            <a:xfrm>
              <a:off x="4856121" y="1514888"/>
              <a:ext cx="1566982" cy="261610"/>
            </a:xfrm>
            <a:prstGeom prst="rect">
              <a:avLst/>
            </a:prstGeom>
            <a:noFill/>
          </p:spPr>
          <p:txBody>
            <a:bodyPr wrap="square" rtlCol="0">
              <a:spAutoFit/>
            </a:bodyPr>
            <a:lstStyle/>
            <a:p>
              <a:r>
                <a:rPr lang="en-US" sz="1100" dirty="0">
                  <a:solidFill>
                    <a:srgbClr val="FF0000"/>
                  </a:solidFill>
                </a:rPr>
                <a:t>Reinforcement Learning</a:t>
              </a:r>
            </a:p>
          </p:txBody>
        </p:sp>
        <p:cxnSp>
          <p:nvCxnSpPr>
            <p:cNvPr id="39" name="Straight Connector 38">
              <a:extLst>
                <a:ext uri="{FF2B5EF4-FFF2-40B4-BE49-F238E27FC236}">
                  <a16:creationId xmlns:a16="http://schemas.microsoft.com/office/drawing/2014/main" id="{968417B5-9AA1-4926-90BF-689A9F99AE4E}"/>
                </a:ext>
              </a:extLst>
            </p:cNvPr>
            <p:cNvCxnSpPr>
              <a:cxnSpLocks/>
            </p:cNvCxnSpPr>
            <p:nvPr/>
          </p:nvCxnSpPr>
          <p:spPr>
            <a:xfrm flipH="1" flipV="1">
              <a:off x="4128116" y="1653353"/>
              <a:ext cx="783778" cy="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77BB7C-08C1-445D-8C90-F3161C6AB656}"/>
                </a:ext>
              </a:extLst>
            </p:cNvPr>
            <p:cNvCxnSpPr>
              <a:cxnSpLocks/>
            </p:cNvCxnSpPr>
            <p:nvPr/>
          </p:nvCxnSpPr>
          <p:spPr>
            <a:xfrm flipV="1">
              <a:off x="4128116" y="1653354"/>
              <a:ext cx="0" cy="1009947"/>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C05A5BB3-3CD8-4829-B352-E063B784E41E}"/>
              </a:ext>
            </a:extLst>
          </p:cNvPr>
          <p:cNvSpPr txBox="1"/>
          <p:nvPr/>
        </p:nvSpPr>
        <p:spPr>
          <a:xfrm>
            <a:off x="7377667" y="1828433"/>
            <a:ext cx="2379650" cy="430887"/>
          </a:xfrm>
          <a:prstGeom prst="rect">
            <a:avLst/>
          </a:prstGeom>
          <a:noFill/>
        </p:spPr>
        <p:txBody>
          <a:bodyPr wrap="square" rtlCol="0">
            <a:spAutoFit/>
          </a:bodyPr>
          <a:lstStyle/>
          <a:p>
            <a:r>
              <a:rPr lang="en-US" sz="1100" dirty="0">
                <a:solidFill>
                  <a:srgbClr val="FF0000"/>
                </a:solidFill>
              </a:rPr>
              <a:t>Closed Loop Control Based Upon Feedback and Feedforward (MDS 562)</a:t>
            </a:r>
          </a:p>
        </p:txBody>
      </p:sp>
      <p:sp>
        <p:nvSpPr>
          <p:cNvPr id="42" name="TextBox 41">
            <a:extLst>
              <a:ext uri="{FF2B5EF4-FFF2-40B4-BE49-F238E27FC236}">
                <a16:creationId xmlns:a16="http://schemas.microsoft.com/office/drawing/2014/main" id="{FB329B7A-A640-49AF-9332-367ED24E1C4A}"/>
              </a:ext>
            </a:extLst>
          </p:cNvPr>
          <p:cNvSpPr txBox="1"/>
          <p:nvPr/>
        </p:nvSpPr>
        <p:spPr>
          <a:xfrm>
            <a:off x="445725" y="385185"/>
            <a:ext cx="11037163" cy="461665"/>
          </a:xfrm>
          <a:prstGeom prst="rect">
            <a:avLst/>
          </a:prstGeom>
          <a:noFill/>
        </p:spPr>
        <p:txBody>
          <a:bodyPr wrap="square" rtlCol="0">
            <a:spAutoFit/>
          </a:bodyPr>
          <a:lstStyle/>
          <a:p>
            <a:pPr algn="ctr"/>
            <a:r>
              <a:rPr lang="en-US" sz="2400" dirty="0"/>
              <a:t>Statistical Learning In Various Flavors Can Be Helpful</a:t>
            </a:r>
          </a:p>
        </p:txBody>
      </p:sp>
      <p:sp>
        <p:nvSpPr>
          <p:cNvPr id="2" name="TextBox 1">
            <a:extLst>
              <a:ext uri="{FF2B5EF4-FFF2-40B4-BE49-F238E27FC236}">
                <a16:creationId xmlns:a16="http://schemas.microsoft.com/office/drawing/2014/main" id="{61E463BB-199C-4CFA-A4BB-62B9FD8D6946}"/>
              </a:ext>
            </a:extLst>
          </p:cNvPr>
          <p:cNvSpPr txBox="1"/>
          <p:nvPr/>
        </p:nvSpPr>
        <p:spPr>
          <a:xfrm>
            <a:off x="4640363" y="5525488"/>
            <a:ext cx="1734713" cy="338554"/>
          </a:xfrm>
          <a:prstGeom prst="rect">
            <a:avLst/>
          </a:prstGeom>
          <a:noFill/>
        </p:spPr>
        <p:txBody>
          <a:bodyPr wrap="square" rtlCol="0">
            <a:spAutoFit/>
          </a:bodyPr>
          <a:lstStyle/>
          <a:p>
            <a:r>
              <a:rPr lang="en-US" sz="1600" dirty="0"/>
              <a:t>Machine Learning</a:t>
            </a:r>
          </a:p>
        </p:txBody>
      </p:sp>
    </p:spTree>
    <p:extLst>
      <p:ext uri="{BB962C8B-B14F-4D97-AF65-F5344CB8AC3E}">
        <p14:creationId xmlns:p14="http://schemas.microsoft.com/office/powerpoint/2010/main" val="344704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0DEA4A-6826-4CEC-9397-0A20FF7CD371}"/>
              </a:ext>
            </a:extLst>
          </p:cNvPr>
          <p:cNvPicPr>
            <a:picLocks noChangeAspect="1"/>
          </p:cNvPicPr>
          <p:nvPr/>
        </p:nvPicPr>
        <p:blipFill>
          <a:blip r:embed="rId3"/>
          <a:stretch>
            <a:fillRect/>
          </a:stretch>
        </p:blipFill>
        <p:spPr>
          <a:xfrm>
            <a:off x="1567543" y="671858"/>
            <a:ext cx="9255967" cy="5076189"/>
          </a:xfrm>
          <a:prstGeom prst="rect">
            <a:avLst/>
          </a:prstGeom>
        </p:spPr>
      </p:pic>
      <p:sp>
        <p:nvSpPr>
          <p:cNvPr id="5" name="Freeform: Shape 4">
            <a:extLst>
              <a:ext uri="{FF2B5EF4-FFF2-40B4-BE49-F238E27FC236}">
                <a16:creationId xmlns:a16="http://schemas.microsoft.com/office/drawing/2014/main" id="{3F32C539-0D17-40FA-9E53-AC850CE70A44}"/>
              </a:ext>
            </a:extLst>
          </p:cNvPr>
          <p:cNvSpPr/>
          <p:nvPr/>
        </p:nvSpPr>
        <p:spPr>
          <a:xfrm>
            <a:off x="2929812" y="1754155"/>
            <a:ext cx="3493092" cy="3223725"/>
          </a:xfrm>
          <a:custGeom>
            <a:avLst/>
            <a:gdLst>
              <a:gd name="connsiteX0" fmla="*/ 0 w 5752730"/>
              <a:gd name="connsiteY0" fmla="*/ 133165 h 4882847"/>
              <a:gd name="connsiteX1" fmla="*/ 124287 w 5752730"/>
              <a:gd name="connsiteY1" fmla="*/ 124287 h 4882847"/>
              <a:gd name="connsiteX2" fmla="*/ 1828800 w 5752730"/>
              <a:gd name="connsiteY2" fmla="*/ 106532 h 4882847"/>
              <a:gd name="connsiteX3" fmla="*/ 2796466 w 5752730"/>
              <a:gd name="connsiteY3" fmla="*/ 88776 h 4882847"/>
              <a:gd name="connsiteX4" fmla="*/ 2867487 w 5752730"/>
              <a:gd name="connsiteY4" fmla="*/ 79899 h 4882847"/>
              <a:gd name="connsiteX5" fmla="*/ 2991774 w 5752730"/>
              <a:gd name="connsiteY5" fmla="*/ 71021 h 4882847"/>
              <a:gd name="connsiteX6" fmla="*/ 3107184 w 5752730"/>
              <a:gd name="connsiteY6" fmla="*/ 53266 h 4882847"/>
              <a:gd name="connsiteX7" fmla="*/ 3187083 w 5752730"/>
              <a:gd name="connsiteY7" fmla="*/ 44388 h 4882847"/>
              <a:gd name="connsiteX8" fmla="*/ 3790765 w 5752730"/>
              <a:gd name="connsiteY8" fmla="*/ 44388 h 4882847"/>
              <a:gd name="connsiteX9" fmla="*/ 4110361 w 5752730"/>
              <a:gd name="connsiteY9" fmla="*/ 35510 h 4882847"/>
              <a:gd name="connsiteX10" fmla="*/ 4154749 w 5752730"/>
              <a:gd name="connsiteY10" fmla="*/ 26633 h 4882847"/>
              <a:gd name="connsiteX11" fmla="*/ 4181382 w 5752730"/>
              <a:gd name="connsiteY11" fmla="*/ 17755 h 4882847"/>
              <a:gd name="connsiteX12" fmla="*/ 4287914 w 5752730"/>
              <a:gd name="connsiteY12" fmla="*/ 0 h 4882847"/>
              <a:gd name="connsiteX13" fmla="*/ 4793941 w 5752730"/>
              <a:gd name="connsiteY13" fmla="*/ 8877 h 4882847"/>
              <a:gd name="connsiteX14" fmla="*/ 4829452 w 5752730"/>
              <a:gd name="connsiteY14" fmla="*/ 17755 h 4882847"/>
              <a:gd name="connsiteX15" fmla="*/ 4918229 w 5752730"/>
              <a:gd name="connsiteY15" fmla="*/ 53266 h 4882847"/>
              <a:gd name="connsiteX16" fmla="*/ 4944862 w 5752730"/>
              <a:gd name="connsiteY16" fmla="*/ 71021 h 4882847"/>
              <a:gd name="connsiteX17" fmla="*/ 4980372 w 5752730"/>
              <a:gd name="connsiteY17" fmla="*/ 79899 h 4882847"/>
              <a:gd name="connsiteX18" fmla="*/ 5015883 w 5752730"/>
              <a:gd name="connsiteY18" fmla="*/ 97654 h 4882847"/>
              <a:gd name="connsiteX19" fmla="*/ 5078027 w 5752730"/>
              <a:gd name="connsiteY19" fmla="*/ 115409 h 4882847"/>
              <a:gd name="connsiteX20" fmla="*/ 5140170 w 5752730"/>
              <a:gd name="connsiteY20" fmla="*/ 142042 h 4882847"/>
              <a:gd name="connsiteX21" fmla="*/ 5175681 w 5752730"/>
              <a:gd name="connsiteY21" fmla="*/ 150920 h 4882847"/>
              <a:gd name="connsiteX22" fmla="*/ 5211192 w 5752730"/>
              <a:gd name="connsiteY22" fmla="*/ 168675 h 4882847"/>
              <a:gd name="connsiteX23" fmla="*/ 5264458 w 5752730"/>
              <a:gd name="connsiteY23" fmla="*/ 186431 h 4882847"/>
              <a:gd name="connsiteX24" fmla="*/ 5299969 w 5752730"/>
              <a:gd name="connsiteY24" fmla="*/ 204186 h 4882847"/>
              <a:gd name="connsiteX25" fmla="*/ 5353235 w 5752730"/>
              <a:gd name="connsiteY25" fmla="*/ 221941 h 4882847"/>
              <a:gd name="connsiteX26" fmla="*/ 5379868 w 5752730"/>
              <a:gd name="connsiteY26" fmla="*/ 230819 h 4882847"/>
              <a:gd name="connsiteX27" fmla="*/ 5433134 w 5752730"/>
              <a:gd name="connsiteY27" fmla="*/ 257452 h 4882847"/>
              <a:gd name="connsiteX28" fmla="*/ 5450889 w 5752730"/>
              <a:gd name="connsiteY28" fmla="*/ 284085 h 4882847"/>
              <a:gd name="connsiteX29" fmla="*/ 5477522 w 5752730"/>
              <a:gd name="connsiteY29" fmla="*/ 301840 h 4882847"/>
              <a:gd name="connsiteX30" fmla="*/ 5486400 w 5752730"/>
              <a:gd name="connsiteY30" fmla="*/ 328473 h 4882847"/>
              <a:gd name="connsiteX31" fmla="*/ 5504155 w 5752730"/>
              <a:gd name="connsiteY31" fmla="*/ 355106 h 4882847"/>
              <a:gd name="connsiteX32" fmla="*/ 5513033 w 5752730"/>
              <a:gd name="connsiteY32" fmla="*/ 426128 h 4882847"/>
              <a:gd name="connsiteX33" fmla="*/ 5521910 w 5752730"/>
              <a:gd name="connsiteY33" fmla="*/ 479394 h 4882847"/>
              <a:gd name="connsiteX34" fmla="*/ 5513033 w 5752730"/>
              <a:gd name="connsiteY34" fmla="*/ 1003176 h 4882847"/>
              <a:gd name="connsiteX35" fmla="*/ 5504155 w 5752730"/>
              <a:gd name="connsiteY35" fmla="*/ 1091953 h 4882847"/>
              <a:gd name="connsiteX36" fmla="*/ 5477522 w 5752730"/>
              <a:gd name="connsiteY36" fmla="*/ 1278384 h 4882847"/>
              <a:gd name="connsiteX37" fmla="*/ 5486400 w 5752730"/>
              <a:gd name="connsiteY37" fmla="*/ 1358283 h 4882847"/>
              <a:gd name="connsiteX38" fmla="*/ 5504155 w 5752730"/>
              <a:gd name="connsiteY38" fmla="*/ 1402671 h 4882847"/>
              <a:gd name="connsiteX39" fmla="*/ 5539666 w 5752730"/>
              <a:gd name="connsiteY39" fmla="*/ 1464815 h 4882847"/>
              <a:gd name="connsiteX40" fmla="*/ 5548543 w 5752730"/>
              <a:gd name="connsiteY40" fmla="*/ 1500326 h 4882847"/>
              <a:gd name="connsiteX41" fmla="*/ 5557421 w 5752730"/>
              <a:gd name="connsiteY41" fmla="*/ 1526959 h 4882847"/>
              <a:gd name="connsiteX42" fmla="*/ 5566299 w 5752730"/>
              <a:gd name="connsiteY42" fmla="*/ 1589103 h 4882847"/>
              <a:gd name="connsiteX43" fmla="*/ 5584054 w 5752730"/>
              <a:gd name="connsiteY43" fmla="*/ 1642369 h 4882847"/>
              <a:gd name="connsiteX44" fmla="*/ 5592932 w 5752730"/>
              <a:gd name="connsiteY44" fmla="*/ 1669002 h 4882847"/>
              <a:gd name="connsiteX45" fmla="*/ 5601809 w 5752730"/>
              <a:gd name="connsiteY45" fmla="*/ 1748901 h 4882847"/>
              <a:gd name="connsiteX46" fmla="*/ 5610687 w 5752730"/>
              <a:gd name="connsiteY46" fmla="*/ 1775534 h 4882847"/>
              <a:gd name="connsiteX47" fmla="*/ 5628442 w 5752730"/>
              <a:gd name="connsiteY47" fmla="*/ 1873188 h 4882847"/>
              <a:gd name="connsiteX48" fmla="*/ 5637320 w 5752730"/>
              <a:gd name="connsiteY48" fmla="*/ 1988598 h 4882847"/>
              <a:gd name="connsiteX49" fmla="*/ 5646198 w 5752730"/>
              <a:gd name="connsiteY49" fmla="*/ 2041864 h 4882847"/>
              <a:gd name="connsiteX50" fmla="*/ 5655075 w 5752730"/>
              <a:gd name="connsiteY50" fmla="*/ 2130640 h 4882847"/>
              <a:gd name="connsiteX51" fmla="*/ 5663953 w 5752730"/>
              <a:gd name="connsiteY51" fmla="*/ 3116062 h 4882847"/>
              <a:gd name="connsiteX52" fmla="*/ 5681708 w 5752730"/>
              <a:gd name="connsiteY52" fmla="*/ 3160450 h 4882847"/>
              <a:gd name="connsiteX53" fmla="*/ 5699464 w 5752730"/>
              <a:gd name="connsiteY53" fmla="*/ 3222594 h 4882847"/>
              <a:gd name="connsiteX54" fmla="*/ 5708341 w 5752730"/>
              <a:gd name="connsiteY54" fmla="*/ 3302493 h 4882847"/>
              <a:gd name="connsiteX55" fmla="*/ 5726097 w 5752730"/>
              <a:gd name="connsiteY55" fmla="*/ 3346881 h 4882847"/>
              <a:gd name="connsiteX56" fmla="*/ 5734974 w 5752730"/>
              <a:gd name="connsiteY56" fmla="*/ 3444536 h 4882847"/>
              <a:gd name="connsiteX57" fmla="*/ 5752730 w 5752730"/>
              <a:gd name="connsiteY57" fmla="*/ 3657600 h 4882847"/>
              <a:gd name="connsiteX58" fmla="*/ 5743852 w 5752730"/>
              <a:gd name="connsiteY58" fmla="*/ 4181382 h 4882847"/>
              <a:gd name="connsiteX59" fmla="*/ 5726097 w 5752730"/>
              <a:gd name="connsiteY59" fmla="*/ 4234648 h 4882847"/>
              <a:gd name="connsiteX60" fmla="*/ 5717219 w 5752730"/>
              <a:gd name="connsiteY60" fmla="*/ 4261281 h 4882847"/>
              <a:gd name="connsiteX61" fmla="*/ 5708341 w 5752730"/>
              <a:gd name="connsiteY61" fmla="*/ 4305670 h 4882847"/>
              <a:gd name="connsiteX62" fmla="*/ 5690586 w 5752730"/>
              <a:gd name="connsiteY62" fmla="*/ 4332303 h 4882847"/>
              <a:gd name="connsiteX63" fmla="*/ 5681708 w 5752730"/>
              <a:gd name="connsiteY63" fmla="*/ 4358936 h 4882847"/>
              <a:gd name="connsiteX64" fmla="*/ 5672831 w 5752730"/>
              <a:gd name="connsiteY64" fmla="*/ 4403324 h 4882847"/>
              <a:gd name="connsiteX65" fmla="*/ 5637320 w 5752730"/>
              <a:gd name="connsiteY65" fmla="*/ 4438835 h 4882847"/>
              <a:gd name="connsiteX66" fmla="*/ 5575176 w 5752730"/>
              <a:gd name="connsiteY66" fmla="*/ 4509856 h 4882847"/>
              <a:gd name="connsiteX67" fmla="*/ 5548543 w 5752730"/>
              <a:gd name="connsiteY67" fmla="*/ 4536489 h 4882847"/>
              <a:gd name="connsiteX68" fmla="*/ 5521910 w 5752730"/>
              <a:gd name="connsiteY68" fmla="*/ 4545367 h 4882847"/>
              <a:gd name="connsiteX69" fmla="*/ 5495277 w 5752730"/>
              <a:gd name="connsiteY69" fmla="*/ 4563122 h 4882847"/>
              <a:gd name="connsiteX70" fmla="*/ 5459767 w 5752730"/>
              <a:gd name="connsiteY70" fmla="*/ 4572000 h 4882847"/>
              <a:gd name="connsiteX71" fmla="*/ 5415378 w 5752730"/>
              <a:gd name="connsiteY71" fmla="*/ 4589755 h 4882847"/>
              <a:gd name="connsiteX72" fmla="*/ 5388745 w 5752730"/>
              <a:gd name="connsiteY72" fmla="*/ 4598633 h 4882847"/>
              <a:gd name="connsiteX73" fmla="*/ 5362112 w 5752730"/>
              <a:gd name="connsiteY73" fmla="*/ 4616388 h 4882847"/>
              <a:gd name="connsiteX74" fmla="*/ 5264458 w 5752730"/>
              <a:gd name="connsiteY74" fmla="*/ 4643021 h 4882847"/>
              <a:gd name="connsiteX75" fmla="*/ 5184559 w 5752730"/>
              <a:gd name="connsiteY75" fmla="*/ 4660776 h 4882847"/>
              <a:gd name="connsiteX76" fmla="*/ 5122415 w 5752730"/>
              <a:gd name="connsiteY76" fmla="*/ 4678532 h 4882847"/>
              <a:gd name="connsiteX77" fmla="*/ 4971495 w 5752730"/>
              <a:gd name="connsiteY77" fmla="*/ 4696287 h 4882847"/>
              <a:gd name="connsiteX78" fmla="*/ 4261281 w 5752730"/>
              <a:gd name="connsiteY78" fmla="*/ 4740675 h 4882847"/>
              <a:gd name="connsiteX79" fmla="*/ 4234648 w 5752730"/>
              <a:gd name="connsiteY79" fmla="*/ 4749553 h 4882847"/>
              <a:gd name="connsiteX80" fmla="*/ 4190260 w 5752730"/>
              <a:gd name="connsiteY80" fmla="*/ 4767308 h 4882847"/>
              <a:gd name="connsiteX81" fmla="*/ 4119238 w 5752730"/>
              <a:gd name="connsiteY81" fmla="*/ 4785064 h 4882847"/>
              <a:gd name="connsiteX82" fmla="*/ 4039339 w 5752730"/>
              <a:gd name="connsiteY82" fmla="*/ 4802819 h 4882847"/>
              <a:gd name="connsiteX83" fmla="*/ 3773009 w 5752730"/>
              <a:gd name="connsiteY83" fmla="*/ 4811697 h 4882847"/>
              <a:gd name="connsiteX84" fmla="*/ 3639844 w 5752730"/>
              <a:gd name="connsiteY84" fmla="*/ 4820574 h 4882847"/>
              <a:gd name="connsiteX85" fmla="*/ 3222594 w 5752730"/>
              <a:gd name="connsiteY85" fmla="*/ 4838330 h 4882847"/>
              <a:gd name="connsiteX86" fmla="*/ 3062796 w 5752730"/>
              <a:gd name="connsiteY86" fmla="*/ 4847207 h 4882847"/>
              <a:gd name="connsiteX87" fmla="*/ 2858609 w 5752730"/>
              <a:gd name="connsiteY87" fmla="*/ 4856085 h 4882847"/>
              <a:gd name="connsiteX88" fmla="*/ 2805343 w 5752730"/>
              <a:gd name="connsiteY88" fmla="*/ 4864963 h 4882847"/>
              <a:gd name="connsiteX89" fmla="*/ 2778710 w 5752730"/>
              <a:gd name="connsiteY89" fmla="*/ 4873840 h 4882847"/>
              <a:gd name="connsiteX90" fmla="*/ 2592279 w 5752730"/>
              <a:gd name="connsiteY90" fmla="*/ 4882718 h 4882847"/>
              <a:gd name="connsiteX91" fmla="*/ 2095130 w 5752730"/>
              <a:gd name="connsiteY91" fmla="*/ 4873840 h 4882847"/>
              <a:gd name="connsiteX92" fmla="*/ 2068497 w 5752730"/>
              <a:gd name="connsiteY92" fmla="*/ 4864963 h 4882847"/>
              <a:gd name="connsiteX93" fmla="*/ 1837677 w 5752730"/>
              <a:gd name="connsiteY93" fmla="*/ 4856085 h 4882847"/>
              <a:gd name="connsiteX94" fmla="*/ 1642369 w 5752730"/>
              <a:gd name="connsiteY94" fmla="*/ 4838330 h 4882847"/>
              <a:gd name="connsiteX95" fmla="*/ 798990 w 5752730"/>
              <a:gd name="connsiteY95" fmla="*/ 4847207 h 4882847"/>
              <a:gd name="connsiteX96" fmla="*/ 701336 w 5752730"/>
              <a:gd name="connsiteY96" fmla="*/ 4864963 h 4882847"/>
              <a:gd name="connsiteX97" fmla="*/ 621437 w 5752730"/>
              <a:gd name="connsiteY97" fmla="*/ 4882718 h 48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52730" h="4882847">
                <a:moveTo>
                  <a:pt x="0" y="133165"/>
                </a:moveTo>
                <a:lnTo>
                  <a:pt x="124287" y="124287"/>
                </a:lnTo>
                <a:cubicBezTo>
                  <a:pt x="667351" y="95704"/>
                  <a:pt x="1432373" y="108892"/>
                  <a:pt x="1828800" y="106532"/>
                </a:cubicBezTo>
                <a:cubicBezTo>
                  <a:pt x="2153754" y="-1790"/>
                  <a:pt x="1821671" y="105877"/>
                  <a:pt x="2796466" y="88776"/>
                </a:cubicBezTo>
                <a:cubicBezTo>
                  <a:pt x="2820320" y="88358"/>
                  <a:pt x="2843727" y="82059"/>
                  <a:pt x="2867487" y="79899"/>
                </a:cubicBezTo>
                <a:cubicBezTo>
                  <a:pt x="2908851" y="76139"/>
                  <a:pt x="2950410" y="74781"/>
                  <a:pt x="2991774" y="71021"/>
                </a:cubicBezTo>
                <a:cubicBezTo>
                  <a:pt x="3139212" y="57617"/>
                  <a:pt x="3000542" y="68500"/>
                  <a:pt x="3107184" y="53266"/>
                </a:cubicBezTo>
                <a:cubicBezTo>
                  <a:pt x="3133712" y="49476"/>
                  <a:pt x="3160450" y="47347"/>
                  <a:pt x="3187083" y="44388"/>
                </a:cubicBezTo>
                <a:cubicBezTo>
                  <a:pt x="3397532" y="-25764"/>
                  <a:pt x="3177294" y="44388"/>
                  <a:pt x="3790765" y="44388"/>
                </a:cubicBezTo>
                <a:cubicBezTo>
                  <a:pt x="3897338" y="44388"/>
                  <a:pt x="4003829" y="38469"/>
                  <a:pt x="4110361" y="35510"/>
                </a:cubicBezTo>
                <a:cubicBezTo>
                  <a:pt x="4125157" y="32551"/>
                  <a:pt x="4140111" y="30293"/>
                  <a:pt x="4154749" y="26633"/>
                </a:cubicBezTo>
                <a:cubicBezTo>
                  <a:pt x="4163828" y="24363"/>
                  <a:pt x="4172304" y="20025"/>
                  <a:pt x="4181382" y="17755"/>
                </a:cubicBezTo>
                <a:cubicBezTo>
                  <a:pt x="4216004" y="9099"/>
                  <a:pt x="4252830" y="5012"/>
                  <a:pt x="4287914" y="0"/>
                </a:cubicBezTo>
                <a:lnTo>
                  <a:pt x="4793941" y="8877"/>
                </a:lnTo>
                <a:cubicBezTo>
                  <a:pt x="4806136" y="9277"/>
                  <a:pt x="4817765" y="14249"/>
                  <a:pt x="4829452" y="17755"/>
                </a:cubicBezTo>
                <a:cubicBezTo>
                  <a:pt x="4867749" y="29244"/>
                  <a:pt x="4885441" y="34530"/>
                  <a:pt x="4918229" y="53266"/>
                </a:cubicBezTo>
                <a:cubicBezTo>
                  <a:pt x="4927493" y="58560"/>
                  <a:pt x="4935055" y="66818"/>
                  <a:pt x="4944862" y="71021"/>
                </a:cubicBezTo>
                <a:cubicBezTo>
                  <a:pt x="4956076" y="75827"/>
                  <a:pt x="4968948" y="75615"/>
                  <a:pt x="4980372" y="79899"/>
                </a:cubicBezTo>
                <a:cubicBezTo>
                  <a:pt x="4992763" y="84546"/>
                  <a:pt x="5003719" y="92441"/>
                  <a:pt x="5015883" y="97654"/>
                </a:cubicBezTo>
                <a:cubicBezTo>
                  <a:pt x="5037177" y="106780"/>
                  <a:pt x="5055491" y="108970"/>
                  <a:pt x="5078027" y="115409"/>
                </a:cubicBezTo>
                <a:cubicBezTo>
                  <a:pt x="5139743" y="133042"/>
                  <a:pt x="5064431" y="113640"/>
                  <a:pt x="5140170" y="142042"/>
                </a:cubicBezTo>
                <a:cubicBezTo>
                  <a:pt x="5151594" y="146326"/>
                  <a:pt x="5164257" y="146636"/>
                  <a:pt x="5175681" y="150920"/>
                </a:cubicBezTo>
                <a:cubicBezTo>
                  <a:pt x="5188072" y="155567"/>
                  <a:pt x="5198904" y="163760"/>
                  <a:pt x="5211192" y="168675"/>
                </a:cubicBezTo>
                <a:cubicBezTo>
                  <a:pt x="5228569" y="175626"/>
                  <a:pt x="5247718" y="178061"/>
                  <a:pt x="5264458" y="186431"/>
                </a:cubicBezTo>
                <a:cubicBezTo>
                  <a:pt x="5276295" y="192349"/>
                  <a:pt x="5287681" y="199271"/>
                  <a:pt x="5299969" y="204186"/>
                </a:cubicBezTo>
                <a:cubicBezTo>
                  <a:pt x="5317346" y="211137"/>
                  <a:pt x="5335480" y="216023"/>
                  <a:pt x="5353235" y="221941"/>
                </a:cubicBezTo>
                <a:cubicBezTo>
                  <a:pt x="5362113" y="224900"/>
                  <a:pt x="5372082" y="225628"/>
                  <a:pt x="5379868" y="230819"/>
                </a:cubicBezTo>
                <a:cubicBezTo>
                  <a:pt x="5414287" y="253765"/>
                  <a:pt x="5396379" y="245200"/>
                  <a:pt x="5433134" y="257452"/>
                </a:cubicBezTo>
                <a:cubicBezTo>
                  <a:pt x="5439052" y="266330"/>
                  <a:pt x="5443344" y="276540"/>
                  <a:pt x="5450889" y="284085"/>
                </a:cubicBezTo>
                <a:cubicBezTo>
                  <a:pt x="5458434" y="291630"/>
                  <a:pt x="5470857" y="293509"/>
                  <a:pt x="5477522" y="301840"/>
                </a:cubicBezTo>
                <a:cubicBezTo>
                  <a:pt x="5483368" y="309147"/>
                  <a:pt x="5482215" y="320103"/>
                  <a:pt x="5486400" y="328473"/>
                </a:cubicBezTo>
                <a:cubicBezTo>
                  <a:pt x="5491172" y="338016"/>
                  <a:pt x="5498237" y="346228"/>
                  <a:pt x="5504155" y="355106"/>
                </a:cubicBezTo>
                <a:cubicBezTo>
                  <a:pt x="5507114" y="378780"/>
                  <a:pt x="5509659" y="402510"/>
                  <a:pt x="5513033" y="426128"/>
                </a:cubicBezTo>
                <a:cubicBezTo>
                  <a:pt x="5515579" y="443947"/>
                  <a:pt x="5521910" y="461394"/>
                  <a:pt x="5521910" y="479394"/>
                </a:cubicBezTo>
                <a:cubicBezTo>
                  <a:pt x="5521910" y="654013"/>
                  <a:pt x="5518092" y="828630"/>
                  <a:pt x="5513033" y="1003176"/>
                </a:cubicBezTo>
                <a:cubicBezTo>
                  <a:pt x="5512171" y="1032903"/>
                  <a:pt x="5506625" y="1062316"/>
                  <a:pt x="5504155" y="1091953"/>
                </a:cubicBezTo>
                <a:cubicBezTo>
                  <a:pt x="5491292" y="1246304"/>
                  <a:pt x="5507958" y="1171855"/>
                  <a:pt x="5477522" y="1278384"/>
                </a:cubicBezTo>
                <a:cubicBezTo>
                  <a:pt x="5480481" y="1305017"/>
                  <a:pt x="5480785" y="1332081"/>
                  <a:pt x="5486400" y="1358283"/>
                </a:cubicBezTo>
                <a:cubicBezTo>
                  <a:pt x="5489739" y="1373865"/>
                  <a:pt x="5497683" y="1388109"/>
                  <a:pt x="5504155" y="1402671"/>
                </a:cubicBezTo>
                <a:cubicBezTo>
                  <a:pt x="5519174" y="1436465"/>
                  <a:pt x="5520622" y="1436249"/>
                  <a:pt x="5539666" y="1464815"/>
                </a:cubicBezTo>
                <a:cubicBezTo>
                  <a:pt x="5542625" y="1476652"/>
                  <a:pt x="5545191" y="1488594"/>
                  <a:pt x="5548543" y="1500326"/>
                </a:cubicBezTo>
                <a:cubicBezTo>
                  <a:pt x="5551114" y="1509324"/>
                  <a:pt x="5555586" y="1517783"/>
                  <a:pt x="5557421" y="1526959"/>
                </a:cubicBezTo>
                <a:cubicBezTo>
                  <a:pt x="5561525" y="1547478"/>
                  <a:pt x="5561594" y="1568714"/>
                  <a:pt x="5566299" y="1589103"/>
                </a:cubicBezTo>
                <a:cubicBezTo>
                  <a:pt x="5570507" y="1607339"/>
                  <a:pt x="5578136" y="1624614"/>
                  <a:pt x="5584054" y="1642369"/>
                </a:cubicBezTo>
                <a:lnTo>
                  <a:pt x="5592932" y="1669002"/>
                </a:lnTo>
                <a:cubicBezTo>
                  <a:pt x="5595891" y="1695635"/>
                  <a:pt x="5597404" y="1722469"/>
                  <a:pt x="5601809" y="1748901"/>
                </a:cubicBezTo>
                <a:cubicBezTo>
                  <a:pt x="5603347" y="1758132"/>
                  <a:pt x="5608852" y="1766358"/>
                  <a:pt x="5610687" y="1775534"/>
                </a:cubicBezTo>
                <a:cubicBezTo>
                  <a:pt x="5642509" y="1934635"/>
                  <a:pt x="5602118" y="1767884"/>
                  <a:pt x="5628442" y="1873188"/>
                </a:cubicBezTo>
                <a:cubicBezTo>
                  <a:pt x="5631401" y="1911658"/>
                  <a:pt x="5633281" y="1950226"/>
                  <a:pt x="5637320" y="1988598"/>
                </a:cubicBezTo>
                <a:cubicBezTo>
                  <a:pt x="5639204" y="2006499"/>
                  <a:pt x="5643965" y="2024003"/>
                  <a:pt x="5646198" y="2041864"/>
                </a:cubicBezTo>
                <a:cubicBezTo>
                  <a:pt x="5649887" y="2071374"/>
                  <a:pt x="5652116" y="2101048"/>
                  <a:pt x="5655075" y="2130640"/>
                </a:cubicBezTo>
                <a:cubicBezTo>
                  <a:pt x="5658034" y="2459114"/>
                  <a:pt x="5655460" y="2787684"/>
                  <a:pt x="5663953" y="3116062"/>
                </a:cubicBezTo>
                <a:cubicBezTo>
                  <a:pt x="5664365" y="3131992"/>
                  <a:pt x="5676669" y="3145332"/>
                  <a:pt x="5681708" y="3160450"/>
                </a:cubicBezTo>
                <a:cubicBezTo>
                  <a:pt x="5688521" y="3180888"/>
                  <a:pt x="5693545" y="3201879"/>
                  <a:pt x="5699464" y="3222594"/>
                </a:cubicBezTo>
                <a:cubicBezTo>
                  <a:pt x="5702423" y="3249227"/>
                  <a:pt x="5702726" y="3276291"/>
                  <a:pt x="5708341" y="3302493"/>
                </a:cubicBezTo>
                <a:cubicBezTo>
                  <a:pt x="5711680" y="3318075"/>
                  <a:pt x="5723160" y="3331218"/>
                  <a:pt x="5726097" y="3346881"/>
                </a:cubicBezTo>
                <a:cubicBezTo>
                  <a:pt x="5732121" y="3379007"/>
                  <a:pt x="5732467" y="3411946"/>
                  <a:pt x="5734974" y="3444536"/>
                </a:cubicBezTo>
                <a:cubicBezTo>
                  <a:pt x="5750962" y="3652382"/>
                  <a:pt x="5735730" y="3504607"/>
                  <a:pt x="5752730" y="3657600"/>
                </a:cubicBezTo>
                <a:cubicBezTo>
                  <a:pt x="5749771" y="3832194"/>
                  <a:pt x="5751903" y="4006949"/>
                  <a:pt x="5743852" y="4181382"/>
                </a:cubicBezTo>
                <a:cubicBezTo>
                  <a:pt x="5742989" y="4200078"/>
                  <a:pt x="5732015" y="4216893"/>
                  <a:pt x="5726097" y="4234648"/>
                </a:cubicBezTo>
                <a:cubicBezTo>
                  <a:pt x="5723138" y="4243526"/>
                  <a:pt x="5719054" y="4252105"/>
                  <a:pt x="5717219" y="4261281"/>
                </a:cubicBezTo>
                <a:cubicBezTo>
                  <a:pt x="5714260" y="4276077"/>
                  <a:pt x="5713639" y="4291541"/>
                  <a:pt x="5708341" y="4305670"/>
                </a:cubicBezTo>
                <a:cubicBezTo>
                  <a:pt x="5704595" y="4315660"/>
                  <a:pt x="5695358" y="4322760"/>
                  <a:pt x="5690586" y="4332303"/>
                </a:cubicBezTo>
                <a:cubicBezTo>
                  <a:pt x="5686401" y="4340673"/>
                  <a:pt x="5683978" y="4349857"/>
                  <a:pt x="5681708" y="4358936"/>
                </a:cubicBezTo>
                <a:cubicBezTo>
                  <a:pt x="5678048" y="4373574"/>
                  <a:pt x="5680159" y="4390134"/>
                  <a:pt x="5672831" y="4403324"/>
                </a:cubicBezTo>
                <a:cubicBezTo>
                  <a:pt x="5664701" y="4417957"/>
                  <a:pt x="5646606" y="4424906"/>
                  <a:pt x="5637320" y="4438835"/>
                </a:cubicBezTo>
                <a:cubicBezTo>
                  <a:pt x="5607958" y="4482879"/>
                  <a:pt x="5627110" y="4457922"/>
                  <a:pt x="5575176" y="4509856"/>
                </a:cubicBezTo>
                <a:cubicBezTo>
                  <a:pt x="5566298" y="4518734"/>
                  <a:pt x="5560454" y="4532519"/>
                  <a:pt x="5548543" y="4536489"/>
                </a:cubicBezTo>
                <a:cubicBezTo>
                  <a:pt x="5539665" y="4539448"/>
                  <a:pt x="5530280" y="4541182"/>
                  <a:pt x="5521910" y="4545367"/>
                </a:cubicBezTo>
                <a:cubicBezTo>
                  <a:pt x="5512367" y="4550139"/>
                  <a:pt x="5505084" y="4558919"/>
                  <a:pt x="5495277" y="4563122"/>
                </a:cubicBezTo>
                <a:cubicBezTo>
                  <a:pt x="5484063" y="4567928"/>
                  <a:pt x="5471342" y="4568142"/>
                  <a:pt x="5459767" y="4572000"/>
                </a:cubicBezTo>
                <a:cubicBezTo>
                  <a:pt x="5444649" y="4577039"/>
                  <a:pt x="5430299" y="4584160"/>
                  <a:pt x="5415378" y="4589755"/>
                </a:cubicBezTo>
                <a:cubicBezTo>
                  <a:pt x="5406616" y="4593041"/>
                  <a:pt x="5397115" y="4594448"/>
                  <a:pt x="5388745" y="4598633"/>
                </a:cubicBezTo>
                <a:cubicBezTo>
                  <a:pt x="5379202" y="4603405"/>
                  <a:pt x="5371862" y="4612055"/>
                  <a:pt x="5362112" y="4616388"/>
                </a:cubicBezTo>
                <a:cubicBezTo>
                  <a:pt x="5313138" y="4638154"/>
                  <a:pt x="5312197" y="4631086"/>
                  <a:pt x="5264458" y="4643021"/>
                </a:cubicBezTo>
                <a:cubicBezTo>
                  <a:pt x="5177050" y="4664874"/>
                  <a:pt x="5331111" y="4636353"/>
                  <a:pt x="5184559" y="4660776"/>
                </a:cubicBezTo>
                <a:cubicBezTo>
                  <a:pt x="5159177" y="4669237"/>
                  <a:pt x="5150282" y="4672959"/>
                  <a:pt x="5122415" y="4678532"/>
                </a:cubicBezTo>
                <a:cubicBezTo>
                  <a:pt x="5070033" y="4689008"/>
                  <a:pt x="5026925" y="4692632"/>
                  <a:pt x="4971495" y="4696287"/>
                </a:cubicBezTo>
                <a:lnTo>
                  <a:pt x="4261281" y="4740675"/>
                </a:lnTo>
                <a:cubicBezTo>
                  <a:pt x="4252403" y="4743634"/>
                  <a:pt x="4243410" y="4746267"/>
                  <a:pt x="4234648" y="4749553"/>
                </a:cubicBezTo>
                <a:cubicBezTo>
                  <a:pt x="4219727" y="4755148"/>
                  <a:pt x="4205491" y="4762621"/>
                  <a:pt x="4190260" y="4767308"/>
                </a:cubicBezTo>
                <a:cubicBezTo>
                  <a:pt x="4166936" y="4774485"/>
                  <a:pt x="4142389" y="4777348"/>
                  <a:pt x="4119238" y="4785064"/>
                </a:cubicBezTo>
                <a:cubicBezTo>
                  <a:pt x="4088526" y="4795301"/>
                  <a:pt x="4076834" y="4800736"/>
                  <a:pt x="4039339" y="4802819"/>
                </a:cubicBezTo>
                <a:cubicBezTo>
                  <a:pt x="3950650" y="4807746"/>
                  <a:pt x="3861747" y="4807753"/>
                  <a:pt x="3773009" y="4811697"/>
                </a:cubicBezTo>
                <a:cubicBezTo>
                  <a:pt x="3728566" y="4813672"/>
                  <a:pt x="3684232" y="4817615"/>
                  <a:pt x="3639844" y="4820574"/>
                </a:cubicBezTo>
                <a:cubicBezTo>
                  <a:pt x="3454672" y="4847028"/>
                  <a:pt x="3631514" y="4824230"/>
                  <a:pt x="3222594" y="4838330"/>
                </a:cubicBezTo>
                <a:cubicBezTo>
                  <a:pt x="3169278" y="4840168"/>
                  <a:pt x="3116081" y="4844608"/>
                  <a:pt x="3062796" y="4847207"/>
                </a:cubicBezTo>
                <a:lnTo>
                  <a:pt x="2858609" y="4856085"/>
                </a:lnTo>
                <a:cubicBezTo>
                  <a:pt x="2840854" y="4859044"/>
                  <a:pt x="2822915" y="4861058"/>
                  <a:pt x="2805343" y="4864963"/>
                </a:cubicBezTo>
                <a:cubicBezTo>
                  <a:pt x="2796208" y="4866993"/>
                  <a:pt x="2788035" y="4873063"/>
                  <a:pt x="2778710" y="4873840"/>
                </a:cubicBezTo>
                <a:cubicBezTo>
                  <a:pt x="2716711" y="4879007"/>
                  <a:pt x="2654423" y="4879759"/>
                  <a:pt x="2592279" y="4882718"/>
                </a:cubicBezTo>
                <a:lnTo>
                  <a:pt x="2095130" y="4873840"/>
                </a:lnTo>
                <a:cubicBezTo>
                  <a:pt x="2085778" y="4873523"/>
                  <a:pt x="2077833" y="4865607"/>
                  <a:pt x="2068497" y="4864963"/>
                </a:cubicBezTo>
                <a:cubicBezTo>
                  <a:pt x="1991683" y="4859666"/>
                  <a:pt x="1914617" y="4859044"/>
                  <a:pt x="1837677" y="4856085"/>
                </a:cubicBezTo>
                <a:cubicBezTo>
                  <a:pt x="1765303" y="4845745"/>
                  <a:pt x="1724534" y="4838330"/>
                  <a:pt x="1642369" y="4838330"/>
                </a:cubicBezTo>
                <a:cubicBezTo>
                  <a:pt x="1361227" y="4838330"/>
                  <a:pt x="1080116" y="4844248"/>
                  <a:pt x="798990" y="4847207"/>
                </a:cubicBezTo>
                <a:cubicBezTo>
                  <a:pt x="781586" y="4850108"/>
                  <a:pt x="720836" y="4859645"/>
                  <a:pt x="701336" y="4864963"/>
                </a:cubicBezTo>
                <a:cubicBezTo>
                  <a:pt x="625941" y="4885525"/>
                  <a:pt x="673287" y="4882718"/>
                  <a:pt x="621437" y="488271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13F4652-0CA3-4267-9360-F5D62185409F}"/>
              </a:ext>
            </a:extLst>
          </p:cNvPr>
          <p:cNvSpPr txBox="1"/>
          <p:nvPr/>
        </p:nvSpPr>
        <p:spPr>
          <a:xfrm>
            <a:off x="1236136" y="5556141"/>
            <a:ext cx="10373535" cy="707886"/>
          </a:xfrm>
          <a:prstGeom prst="rect">
            <a:avLst/>
          </a:prstGeom>
          <a:noFill/>
        </p:spPr>
        <p:txBody>
          <a:bodyPr wrap="square" rtlCol="0">
            <a:spAutoFit/>
          </a:bodyPr>
          <a:lstStyle/>
          <a:p>
            <a:pPr algn="ctr"/>
            <a:r>
              <a:rPr lang="en-US" sz="2000" i="1" dirty="0">
                <a:solidFill>
                  <a:srgbClr val="0070C0"/>
                </a:solidFill>
              </a:rPr>
              <a:t>A Block Diagram of a System of Intelligence For Enterprise Processes  </a:t>
            </a:r>
          </a:p>
          <a:p>
            <a:pPr algn="ctr"/>
            <a:r>
              <a:rPr lang="en-US" sz="2000" i="1" dirty="0">
                <a:solidFill>
                  <a:srgbClr val="0070C0"/>
                </a:solidFill>
              </a:rPr>
              <a:t>The Complete Perception-Action Cycle of AI </a:t>
            </a:r>
          </a:p>
        </p:txBody>
      </p:sp>
      <p:sp>
        <p:nvSpPr>
          <p:cNvPr id="7" name="TextBox 6">
            <a:extLst>
              <a:ext uri="{FF2B5EF4-FFF2-40B4-BE49-F238E27FC236}">
                <a16:creationId xmlns:a16="http://schemas.microsoft.com/office/drawing/2014/main" id="{6FB193A5-3852-431C-BF79-C8C90041A38D}"/>
              </a:ext>
            </a:extLst>
          </p:cNvPr>
          <p:cNvSpPr txBox="1"/>
          <p:nvPr/>
        </p:nvSpPr>
        <p:spPr>
          <a:xfrm>
            <a:off x="3865409" y="991228"/>
            <a:ext cx="2774433" cy="369332"/>
          </a:xfrm>
          <a:prstGeom prst="rect">
            <a:avLst/>
          </a:prstGeom>
          <a:noFill/>
        </p:spPr>
        <p:txBody>
          <a:bodyPr wrap="square" rtlCol="0">
            <a:spAutoFit/>
          </a:bodyPr>
          <a:lstStyle/>
          <a:p>
            <a:r>
              <a:rPr lang="en-US" b="1" dirty="0">
                <a:solidFill>
                  <a:srgbClr val="FF0000"/>
                </a:solidFill>
              </a:rPr>
              <a:t>Perception-Action Cycle</a:t>
            </a:r>
          </a:p>
        </p:txBody>
      </p:sp>
    </p:spTree>
    <p:extLst>
      <p:ext uri="{BB962C8B-B14F-4D97-AF65-F5344CB8AC3E}">
        <p14:creationId xmlns:p14="http://schemas.microsoft.com/office/powerpoint/2010/main" val="116908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80" y="1624601"/>
            <a:ext cx="12153871" cy="5146589"/>
          </a:xfrm>
          <a:prstGeom prst="rect">
            <a:avLst/>
          </a:prstGeom>
        </p:spPr>
      </p:pic>
      <p:sp>
        <p:nvSpPr>
          <p:cNvPr id="3" name="TextBox 2"/>
          <p:cNvSpPr txBox="1"/>
          <p:nvPr/>
        </p:nvSpPr>
        <p:spPr>
          <a:xfrm>
            <a:off x="1599706" y="0"/>
            <a:ext cx="8663940" cy="830997"/>
          </a:xfrm>
          <a:prstGeom prst="rect">
            <a:avLst/>
          </a:prstGeom>
          <a:noFill/>
        </p:spPr>
        <p:txBody>
          <a:bodyPr wrap="square" rtlCol="0">
            <a:spAutoFit/>
          </a:bodyPr>
          <a:lstStyle/>
          <a:p>
            <a:pPr algn="ctr"/>
            <a:r>
              <a:rPr lang="en-US" sz="2400" dirty="0"/>
              <a:t>Case Study: A Micro View</a:t>
            </a:r>
          </a:p>
          <a:p>
            <a:pPr algn="ctr"/>
            <a:r>
              <a:rPr lang="en-US" sz="2400" dirty="0"/>
              <a:t>Along with SAP Examples</a:t>
            </a:r>
          </a:p>
        </p:txBody>
      </p:sp>
      <p:grpSp>
        <p:nvGrpSpPr>
          <p:cNvPr id="4" name="Group 3"/>
          <p:cNvGrpSpPr/>
          <p:nvPr/>
        </p:nvGrpSpPr>
        <p:grpSpPr>
          <a:xfrm>
            <a:off x="1308501" y="1170809"/>
            <a:ext cx="4287915" cy="1169551"/>
            <a:chOff x="1331650" y="1157318"/>
            <a:chExt cx="4287915" cy="1169551"/>
          </a:xfrm>
        </p:grpSpPr>
        <p:grpSp>
          <p:nvGrpSpPr>
            <p:cNvPr id="5" name="Group 4"/>
            <p:cNvGrpSpPr/>
            <p:nvPr/>
          </p:nvGrpSpPr>
          <p:grpSpPr>
            <a:xfrm>
              <a:off x="2272684" y="1603780"/>
              <a:ext cx="3346881" cy="651148"/>
              <a:chOff x="2272684" y="1603780"/>
              <a:chExt cx="3346881" cy="651148"/>
            </a:xfrm>
          </p:grpSpPr>
          <p:sp>
            <p:nvSpPr>
              <p:cNvPr id="7" name="Rectangle 6"/>
              <p:cNvSpPr/>
              <p:nvPr/>
            </p:nvSpPr>
            <p:spPr>
              <a:xfrm>
                <a:off x="2343704" y="1611111"/>
                <a:ext cx="1360193" cy="6438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330388" y="1603780"/>
                <a:ext cx="1611298" cy="276999"/>
              </a:xfrm>
              <a:prstGeom prst="rect">
                <a:avLst/>
              </a:prstGeom>
              <a:noFill/>
            </p:spPr>
            <p:txBody>
              <a:bodyPr wrap="square" rtlCol="0">
                <a:spAutoFit/>
              </a:bodyPr>
              <a:lstStyle/>
              <a:p>
                <a:r>
                  <a:rPr lang="en-US" sz="1200" b="1" dirty="0"/>
                  <a:t>Operations Projects</a:t>
                </a:r>
              </a:p>
            </p:txBody>
          </p:sp>
          <p:sp>
            <p:nvSpPr>
              <p:cNvPr id="9" name="TextBox 8"/>
              <p:cNvSpPr txBox="1"/>
              <p:nvPr/>
            </p:nvSpPr>
            <p:spPr>
              <a:xfrm>
                <a:off x="2272684" y="1821738"/>
                <a:ext cx="1669002" cy="400110"/>
              </a:xfrm>
              <a:prstGeom prst="rect">
                <a:avLst/>
              </a:prstGeom>
              <a:noFill/>
            </p:spPr>
            <p:txBody>
              <a:bodyPr wrap="square" rtlCol="0">
                <a:spAutoFit/>
              </a:bodyPr>
              <a:lstStyle/>
              <a:p>
                <a:r>
                  <a:rPr lang="en-US" sz="1000" dirty="0"/>
                  <a:t>-Replacement</a:t>
                </a:r>
              </a:p>
              <a:p>
                <a:r>
                  <a:rPr lang="en-US" sz="1000" dirty="0"/>
                  <a:t>-Process Improvement</a:t>
                </a:r>
              </a:p>
            </p:txBody>
          </p:sp>
          <p:cxnSp>
            <p:nvCxnSpPr>
              <p:cNvPr id="10" name="Straight Arrow Connector 9"/>
              <p:cNvCxnSpPr/>
              <p:nvPr/>
            </p:nvCxnSpPr>
            <p:spPr>
              <a:xfrm flipV="1">
                <a:off x="3703897" y="1933020"/>
                <a:ext cx="1915668" cy="12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331650" y="1157318"/>
              <a:ext cx="2024109" cy="1169551"/>
            </a:xfrm>
            <a:prstGeom prst="rect">
              <a:avLst/>
            </a:prstGeom>
            <a:noFill/>
          </p:spPr>
          <p:txBody>
            <a:bodyPr wrap="square" rtlCol="0">
              <a:spAutoFit/>
            </a:bodyPr>
            <a:lstStyle/>
            <a:p>
              <a:r>
                <a:rPr lang="en-US" sz="1000" dirty="0"/>
                <a:t> Project Performance Reporting:</a:t>
              </a:r>
            </a:p>
            <a:p>
              <a:pPr marL="171450" indent="-171450">
                <a:buFont typeface="Arial" panose="020B0604020202020204" pitchFamily="34" charset="0"/>
                <a:buChar char="•"/>
              </a:pPr>
              <a:r>
                <a:rPr lang="en-US" sz="1000" dirty="0"/>
                <a:t>Cost</a:t>
              </a:r>
            </a:p>
            <a:p>
              <a:pPr marL="171450" indent="-171450">
                <a:buFont typeface="Arial" panose="020B0604020202020204" pitchFamily="34" charset="0"/>
                <a:buChar char="•"/>
              </a:pPr>
              <a:r>
                <a:rPr lang="en-US" sz="1000" dirty="0"/>
                <a:t>Scope</a:t>
              </a:r>
            </a:p>
            <a:p>
              <a:pPr marL="171450" indent="-171450">
                <a:buFont typeface="Arial" panose="020B0604020202020204" pitchFamily="34" charset="0"/>
                <a:buChar char="•"/>
              </a:pPr>
              <a:r>
                <a:rPr lang="en-US" sz="1000" dirty="0"/>
                <a:t>Schedule</a:t>
              </a:r>
            </a:p>
            <a:p>
              <a:pPr marL="171450" indent="-171450">
                <a:buFont typeface="Arial" panose="020B0604020202020204" pitchFamily="34" charset="0"/>
                <a:buChar char="•"/>
              </a:pPr>
              <a:r>
                <a:rPr lang="en-US" sz="1000" dirty="0"/>
                <a:t>Quality</a:t>
              </a:r>
            </a:p>
            <a:p>
              <a:pPr marL="171450" indent="-171450">
                <a:buFont typeface="Arial" panose="020B0604020202020204" pitchFamily="34" charset="0"/>
                <a:buChar char="•"/>
              </a:pPr>
              <a:r>
                <a:rPr lang="en-US" sz="1000" dirty="0"/>
                <a:t>Resources</a:t>
              </a:r>
            </a:p>
            <a:p>
              <a:pPr marL="171450" indent="-171450">
                <a:buFont typeface="Arial" panose="020B0604020202020204" pitchFamily="34" charset="0"/>
                <a:buChar char="•"/>
              </a:pPr>
              <a:r>
                <a:rPr lang="en-US" sz="1000" dirty="0"/>
                <a:t>Risk</a:t>
              </a:r>
            </a:p>
          </p:txBody>
        </p:sp>
      </p:grpSp>
      <p:sp>
        <p:nvSpPr>
          <p:cNvPr id="11" name="Rectangle 10"/>
          <p:cNvSpPr/>
          <p:nvPr/>
        </p:nvSpPr>
        <p:spPr>
          <a:xfrm>
            <a:off x="8470777" y="1559542"/>
            <a:ext cx="1198486" cy="6438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6409678" y="1899207"/>
            <a:ext cx="20610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470777" y="1611111"/>
            <a:ext cx="1198486" cy="553998"/>
          </a:xfrm>
          <a:prstGeom prst="rect">
            <a:avLst/>
          </a:prstGeom>
          <a:noFill/>
        </p:spPr>
        <p:txBody>
          <a:bodyPr wrap="square" rtlCol="0">
            <a:spAutoFit/>
          </a:bodyPr>
          <a:lstStyle/>
          <a:p>
            <a:pPr algn="ctr"/>
            <a:r>
              <a:rPr lang="en-US" sz="1200" dirty="0"/>
              <a:t>IT Infrastructure &amp; Networks</a:t>
            </a:r>
            <a:r>
              <a:rPr lang="en-US" dirty="0"/>
              <a:t> </a:t>
            </a:r>
          </a:p>
        </p:txBody>
      </p:sp>
      <p:sp>
        <p:nvSpPr>
          <p:cNvPr id="14" name="TextBox 13"/>
          <p:cNvSpPr txBox="1"/>
          <p:nvPr/>
        </p:nvSpPr>
        <p:spPr>
          <a:xfrm>
            <a:off x="9758138" y="1170809"/>
            <a:ext cx="1669002" cy="1477328"/>
          </a:xfrm>
          <a:prstGeom prst="rect">
            <a:avLst/>
          </a:prstGeom>
          <a:noFill/>
        </p:spPr>
        <p:txBody>
          <a:bodyPr wrap="square" rtlCol="0">
            <a:spAutoFit/>
          </a:bodyPr>
          <a:lstStyle/>
          <a:p>
            <a:r>
              <a:rPr lang="en-US" sz="1000" dirty="0"/>
              <a:t>IT Performance Reporting:</a:t>
            </a:r>
          </a:p>
          <a:p>
            <a:pPr marL="171450" indent="-171450">
              <a:buFont typeface="Arial" panose="020B0604020202020204" pitchFamily="34" charset="0"/>
              <a:buChar char="•"/>
            </a:pPr>
            <a:r>
              <a:rPr lang="en-US" sz="1000" dirty="0"/>
              <a:t>Cost</a:t>
            </a:r>
          </a:p>
          <a:p>
            <a:pPr marL="171450" indent="-171450">
              <a:buFont typeface="Arial" panose="020B0604020202020204" pitchFamily="34" charset="0"/>
              <a:buChar char="•"/>
            </a:pPr>
            <a:r>
              <a:rPr lang="en-US" sz="1000" dirty="0"/>
              <a:t>Outages</a:t>
            </a:r>
          </a:p>
          <a:p>
            <a:pPr marL="171450" indent="-171450">
              <a:buFont typeface="Arial" panose="020B0604020202020204" pitchFamily="34" charset="0"/>
              <a:buChar char="•"/>
            </a:pPr>
            <a:r>
              <a:rPr lang="en-US" sz="1000" dirty="0"/>
              <a:t>System Performance</a:t>
            </a:r>
          </a:p>
          <a:p>
            <a:pPr marL="171450" indent="-171450">
              <a:buFont typeface="Arial" panose="020B0604020202020204" pitchFamily="34" charset="0"/>
              <a:buChar char="•"/>
            </a:pPr>
            <a:r>
              <a:rPr lang="en-US" sz="1000" dirty="0"/>
              <a:t>Incidents</a:t>
            </a:r>
          </a:p>
          <a:p>
            <a:pPr marL="171450" indent="-171450">
              <a:buFont typeface="Arial" panose="020B0604020202020204" pitchFamily="34" charset="0"/>
              <a:buChar char="•"/>
            </a:pPr>
            <a:r>
              <a:rPr lang="en-US" sz="1000" dirty="0"/>
              <a:t>Security</a:t>
            </a:r>
          </a:p>
          <a:p>
            <a:pPr marL="171450" indent="-171450">
              <a:buFont typeface="Arial" panose="020B0604020202020204" pitchFamily="34" charset="0"/>
              <a:buChar char="•"/>
            </a:pPr>
            <a:r>
              <a:rPr lang="en-US" sz="1000" dirty="0"/>
              <a:t>Audits</a:t>
            </a:r>
          </a:p>
          <a:p>
            <a:pPr marL="171450" indent="-171450">
              <a:buFont typeface="Arial" panose="020B0604020202020204" pitchFamily="34" charset="0"/>
              <a:buChar char="•"/>
            </a:pPr>
            <a:r>
              <a:rPr lang="en-US" sz="1000" dirty="0"/>
              <a:t>Projects</a:t>
            </a:r>
          </a:p>
          <a:p>
            <a:pPr marL="171450" indent="-171450">
              <a:buFont typeface="Arial" panose="020B0604020202020204" pitchFamily="34" charset="0"/>
              <a:buChar char="•"/>
            </a:pPr>
            <a:endParaRPr lang="en-US" sz="1000" dirty="0"/>
          </a:p>
        </p:txBody>
      </p:sp>
      <p:sp>
        <p:nvSpPr>
          <p:cNvPr id="15" name="TextBox 14"/>
          <p:cNvSpPr txBox="1"/>
          <p:nvPr/>
        </p:nvSpPr>
        <p:spPr>
          <a:xfrm>
            <a:off x="4060822" y="2484501"/>
            <a:ext cx="4409955" cy="369332"/>
          </a:xfrm>
          <a:prstGeom prst="rect">
            <a:avLst/>
          </a:prstGeom>
          <a:noFill/>
        </p:spPr>
        <p:txBody>
          <a:bodyPr wrap="square" rtlCol="0">
            <a:spAutoFit/>
          </a:bodyPr>
          <a:lstStyle/>
          <a:p>
            <a:r>
              <a:rPr lang="en-US" dirty="0"/>
              <a:t>Operations Performance Reporting</a:t>
            </a:r>
          </a:p>
        </p:txBody>
      </p:sp>
      <p:cxnSp>
        <p:nvCxnSpPr>
          <p:cNvPr id="16" name="Straight Arrow Connector 15"/>
          <p:cNvCxnSpPr/>
          <p:nvPr/>
        </p:nvCxnSpPr>
        <p:spPr>
          <a:xfrm flipV="1">
            <a:off x="6013561" y="2177464"/>
            <a:ext cx="0" cy="176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50271" y="2914256"/>
            <a:ext cx="1650380" cy="307777"/>
          </a:xfrm>
          <a:prstGeom prst="rect">
            <a:avLst/>
          </a:prstGeom>
          <a:noFill/>
        </p:spPr>
        <p:txBody>
          <a:bodyPr wrap="square" rtlCol="0">
            <a:spAutoFit/>
          </a:bodyPr>
          <a:lstStyle/>
          <a:p>
            <a:r>
              <a:rPr lang="en-US" sz="1400" dirty="0"/>
              <a:t>ECOMMERCE</a:t>
            </a:r>
          </a:p>
        </p:txBody>
      </p:sp>
      <p:sp>
        <p:nvSpPr>
          <p:cNvPr id="18" name="Rectangle 17">
            <a:extLst>
              <a:ext uri="{FF2B5EF4-FFF2-40B4-BE49-F238E27FC236}">
                <a16:creationId xmlns:a16="http://schemas.microsoft.com/office/drawing/2014/main" id="{A8D1166B-6EF7-49B5-907F-41C6D9E12717}"/>
              </a:ext>
            </a:extLst>
          </p:cNvPr>
          <p:cNvSpPr/>
          <p:nvPr/>
        </p:nvSpPr>
        <p:spPr>
          <a:xfrm>
            <a:off x="8782493" y="5784112"/>
            <a:ext cx="975645" cy="903767"/>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 Capital</a:t>
            </a:r>
          </a:p>
          <a:p>
            <a:pPr algn="ctr"/>
            <a:r>
              <a:rPr lang="en-US" dirty="0">
                <a:solidFill>
                  <a:schemeClr val="tx1"/>
                </a:solidFill>
              </a:rPr>
              <a:t>Mgmt.</a:t>
            </a:r>
          </a:p>
        </p:txBody>
      </p:sp>
    </p:spTree>
    <p:extLst>
      <p:ext uri="{BB962C8B-B14F-4D97-AF65-F5344CB8AC3E}">
        <p14:creationId xmlns:p14="http://schemas.microsoft.com/office/powerpoint/2010/main" val="289043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4F0ED2-5C1F-42E0-8B61-C7899D9B9CF2}"/>
              </a:ext>
            </a:extLst>
          </p:cNvPr>
          <p:cNvPicPr>
            <a:picLocks noChangeAspect="1"/>
          </p:cNvPicPr>
          <p:nvPr/>
        </p:nvPicPr>
        <p:blipFill>
          <a:blip r:embed="rId2"/>
          <a:stretch>
            <a:fillRect/>
          </a:stretch>
        </p:blipFill>
        <p:spPr>
          <a:xfrm>
            <a:off x="2760963" y="191868"/>
            <a:ext cx="7794682" cy="4224489"/>
          </a:xfrm>
          <a:prstGeom prst="rect">
            <a:avLst/>
          </a:prstGeom>
        </p:spPr>
      </p:pic>
      <p:pic>
        <p:nvPicPr>
          <p:cNvPr id="5" name="Picture 4">
            <a:extLst>
              <a:ext uri="{FF2B5EF4-FFF2-40B4-BE49-F238E27FC236}">
                <a16:creationId xmlns:a16="http://schemas.microsoft.com/office/drawing/2014/main" id="{7205F03D-BA4C-4502-B44E-4C704F58A873}"/>
              </a:ext>
            </a:extLst>
          </p:cNvPr>
          <p:cNvPicPr>
            <a:picLocks noChangeAspect="1"/>
          </p:cNvPicPr>
          <p:nvPr/>
        </p:nvPicPr>
        <p:blipFill>
          <a:blip r:embed="rId3"/>
          <a:stretch>
            <a:fillRect/>
          </a:stretch>
        </p:blipFill>
        <p:spPr>
          <a:xfrm>
            <a:off x="2760963" y="4553887"/>
            <a:ext cx="7633561" cy="1769092"/>
          </a:xfrm>
          <a:prstGeom prst="rect">
            <a:avLst/>
          </a:prstGeom>
        </p:spPr>
      </p:pic>
    </p:spTree>
    <p:extLst>
      <p:ext uri="{BB962C8B-B14F-4D97-AF65-F5344CB8AC3E}">
        <p14:creationId xmlns:p14="http://schemas.microsoft.com/office/powerpoint/2010/main" val="3329813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9A973-B4A8-4E08-A5F5-7BAB3706D234}"/>
              </a:ext>
            </a:extLst>
          </p:cNvPr>
          <p:cNvSpPr txBox="1"/>
          <p:nvPr/>
        </p:nvSpPr>
        <p:spPr>
          <a:xfrm>
            <a:off x="2412694" y="308472"/>
            <a:ext cx="7039778" cy="1200329"/>
          </a:xfrm>
          <a:prstGeom prst="rect">
            <a:avLst/>
          </a:prstGeom>
          <a:noFill/>
        </p:spPr>
        <p:txBody>
          <a:bodyPr wrap="square" rtlCol="0">
            <a:spAutoFit/>
          </a:bodyPr>
          <a:lstStyle/>
          <a:p>
            <a:pPr algn="ctr"/>
            <a:r>
              <a:rPr lang="en-US" sz="3600" dirty="0"/>
              <a:t>The Environment is Dynamic and Competitive</a:t>
            </a:r>
          </a:p>
        </p:txBody>
      </p:sp>
      <p:sp>
        <p:nvSpPr>
          <p:cNvPr id="3" name="TextBox 2">
            <a:extLst>
              <a:ext uri="{FF2B5EF4-FFF2-40B4-BE49-F238E27FC236}">
                <a16:creationId xmlns:a16="http://schemas.microsoft.com/office/drawing/2014/main" id="{69F13511-F574-421A-8191-7258383793D8}"/>
              </a:ext>
            </a:extLst>
          </p:cNvPr>
          <p:cNvSpPr txBox="1"/>
          <p:nvPr/>
        </p:nvSpPr>
        <p:spPr>
          <a:xfrm>
            <a:off x="528809" y="1508801"/>
            <a:ext cx="10807547" cy="4832092"/>
          </a:xfrm>
          <a:prstGeom prst="rect">
            <a:avLst/>
          </a:prstGeom>
          <a:noFill/>
        </p:spPr>
        <p:txBody>
          <a:bodyPr wrap="square" rtlCol="0">
            <a:spAutoFit/>
          </a:bodyPr>
          <a:lstStyle/>
          <a:p>
            <a:r>
              <a:rPr lang="en-US" sz="2800" dirty="0"/>
              <a:t>Competitive Advantage/Disadvantage Depends Upon:</a:t>
            </a:r>
          </a:p>
          <a:p>
            <a:endParaRPr lang="en-US" sz="2800" dirty="0"/>
          </a:p>
          <a:p>
            <a:pPr marL="285750" indent="-285750">
              <a:buFont typeface="Arial" panose="020B0604020202020204" pitchFamily="34" charset="0"/>
              <a:buChar char="•"/>
            </a:pPr>
            <a:r>
              <a:rPr lang="en-US" sz="2800" dirty="0"/>
              <a:t>New, Disruptive Technologies Emerging</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New Market Entrants Promising Lower Prices/Costs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New Opportunities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Competitive Threats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All Requiring Good Decision Making Given Limited Resources</a:t>
            </a:r>
          </a:p>
        </p:txBody>
      </p:sp>
    </p:spTree>
    <p:extLst>
      <p:ext uri="{BB962C8B-B14F-4D97-AF65-F5344CB8AC3E}">
        <p14:creationId xmlns:p14="http://schemas.microsoft.com/office/powerpoint/2010/main" val="1909784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BB7A11-F6CA-425B-A76E-D2CE0F973A1B}"/>
              </a:ext>
            </a:extLst>
          </p:cNvPr>
          <p:cNvSpPr txBox="1"/>
          <p:nvPr/>
        </p:nvSpPr>
        <p:spPr>
          <a:xfrm>
            <a:off x="3115234" y="190907"/>
            <a:ext cx="7581014" cy="1077218"/>
          </a:xfrm>
          <a:prstGeom prst="rect">
            <a:avLst/>
          </a:prstGeom>
          <a:noFill/>
        </p:spPr>
        <p:txBody>
          <a:bodyPr wrap="square" rtlCol="0">
            <a:spAutoFit/>
          </a:bodyPr>
          <a:lstStyle/>
          <a:p>
            <a:pPr algn="ctr"/>
            <a:r>
              <a:rPr lang="en-US" sz="3200" dirty="0"/>
              <a:t>KPI’s Link Value Creation to Information Gain</a:t>
            </a:r>
          </a:p>
          <a:p>
            <a:pPr algn="ctr"/>
            <a:r>
              <a:rPr lang="en-US" sz="3200" dirty="0"/>
              <a:t>Data Is the Life Blood of the Process </a:t>
            </a:r>
          </a:p>
        </p:txBody>
      </p:sp>
      <p:graphicFrame>
        <p:nvGraphicFramePr>
          <p:cNvPr id="4" name="Diagram 3">
            <a:extLst>
              <a:ext uri="{FF2B5EF4-FFF2-40B4-BE49-F238E27FC236}">
                <a16:creationId xmlns:a16="http://schemas.microsoft.com/office/drawing/2014/main" id="{49348670-A902-4545-B5FD-49B03F3D51E9}"/>
              </a:ext>
            </a:extLst>
          </p:cNvPr>
          <p:cNvGraphicFramePr/>
          <p:nvPr/>
        </p:nvGraphicFramePr>
        <p:xfrm>
          <a:off x="2445489" y="1789600"/>
          <a:ext cx="6921796" cy="4614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C30AE3E-DB62-420C-9E7C-04C360417580}"/>
              </a:ext>
            </a:extLst>
          </p:cNvPr>
          <p:cNvSpPr txBox="1"/>
          <p:nvPr/>
        </p:nvSpPr>
        <p:spPr>
          <a:xfrm>
            <a:off x="9643729" y="2307266"/>
            <a:ext cx="1807535" cy="830997"/>
          </a:xfrm>
          <a:prstGeom prst="rect">
            <a:avLst/>
          </a:prstGeom>
          <a:noFill/>
        </p:spPr>
        <p:txBody>
          <a:bodyPr wrap="square" rtlCol="0">
            <a:spAutoFit/>
          </a:bodyPr>
          <a:lstStyle/>
          <a:p>
            <a:pPr algn="ctr"/>
            <a:r>
              <a:rPr lang="en-US" sz="2400" dirty="0"/>
              <a:t>Scientific Method</a:t>
            </a:r>
          </a:p>
        </p:txBody>
      </p:sp>
      <p:sp>
        <p:nvSpPr>
          <p:cNvPr id="6" name="TextBox 5">
            <a:extLst>
              <a:ext uri="{FF2B5EF4-FFF2-40B4-BE49-F238E27FC236}">
                <a16:creationId xmlns:a16="http://schemas.microsoft.com/office/drawing/2014/main" id="{07894E51-E3F7-4DB2-8258-B56CE4789C2B}"/>
              </a:ext>
            </a:extLst>
          </p:cNvPr>
          <p:cNvSpPr txBox="1"/>
          <p:nvPr/>
        </p:nvSpPr>
        <p:spPr>
          <a:xfrm>
            <a:off x="9499719" y="4501118"/>
            <a:ext cx="2095554" cy="830997"/>
          </a:xfrm>
          <a:prstGeom prst="rect">
            <a:avLst/>
          </a:prstGeom>
          <a:noFill/>
        </p:spPr>
        <p:txBody>
          <a:bodyPr wrap="square" rtlCol="0">
            <a:spAutoFit/>
          </a:bodyPr>
          <a:lstStyle/>
          <a:p>
            <a:pPr algn="ctr"/>
            <a:r>
              <a:rPr lang="en-US" sz="2400" dirty="0"/>
              <a:t>Project Management</a:t>
            </a:r>
          </a:p>
        </p:txBody>
      </p:sp>
      <p:sp>
        <p:nvSpPr>
          <p:cNvPr id="7" name="Arrow: Bent-Up 6">
            <a:extLst>
              <a:ext uri="{FF2B5EF4-FFF2-40B4-BE49-F238E27FC236}">
                <a16:creationId xmlns:a16="http://schemas.microsoft.com/office/drawing/2014/main" id="{A420B8C2-C3F9-4B65-B0D2-2FC22D9338A5}"/>
              </a:ext>
            </a:extLst>
          </p:cNvPr>
          <p:cNvSpPr/>
          <p:nvPr/>
        </p:nvSpPr>
        <p:spPr>
          <a:xfrm rot="10800000">
            <a:off x="2211467" y="1268125"/>
            <a:ext cx="903767" cy="862410"/>
          </a:xfrm>
          <a:prstGeom prst="bentUpArrow">
            <a:avLst/>
          </a:prstGeom>
          <a:solidFill>
            <a:schemeClr val="tx1"/>
          </a:solidFill>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2931D42-83EC-4CFB-B53E-DEFDEC1DB5C0}"/>
              </a:ext>
            </a:extLst>
          </p:cNvPr>
          <p:cNvSpPr txBox="1"/>
          <p:nvPr/>
        </p:nvSpPr>
        <p:spPr>
          <a:xfrm>
            <a:off x="909828" y="1070348"/>
            <a:ext cx="1549952" cy="584775"/>
          </a:xfrm>
          <a:prstGeom prst="rect">
            <a:avLst/>
          </a:prstGeom>
          <a:noFill/>
        </p:spPr>
        <p:txBody>
          <a:bodyPr wrap="square" rtlCol="0">
            <a:spAutoFit/>
          </a:bodyPr>
          <a:lstStyle/>
          <a:p>
            <a:pPr algn="ctr"/>
            <a:r>
              <a:rPr lang="en-US" sz="3200" dirty="0"/>
              <a:t>Data</a:t>
            </a:r>
          </a:p>
        </p:txBody>
      </p:sp>
      <p:sp>
        <p:nvSpPr>
          <p:cNvPr id="10" name="TextBox 9">
            <a:extLst>
              <a:ext uri="{FF2B5EF4-FFF2-40B4-BE49-F238E27FC236}">
                <a16:creationId xmlns:a16="http://schemas.microsoft.com/office/drawing/2014/main" id="{0450FBDB-FF84-40A7-BA31-21B40DEF202D}"/>
              </a:ext>
            </a:extLst>
          </p:cNvPr>
          <p:cNvSpPr txBox="1"/>
          <p:nvPr/>
        </p:nvSpPr>
        <p:spPr>
          <a:xfrm>
            <a:off x="-43990" y="466171"/>
            <a:ext cx="1549952" cy="584775"/>
          </a:xfrm>
          <a:prstGeom prst="rect">
            <a:avLst/>
          </a:prstGeom>
          <a:noFill/>
        </p:spPr>
        <p:txBody>
          <a:bodyPr wrap="square" rtlCol="0">
            <a:spAutoFit/>
          </a:bodyPr>
          <a:lstStyle/>
          <a:p>
            <a:pPr algn="ctr"/>
            <a:r>
              <a:rPr lang="en-US" sz="3200" dirty="0"/>
              <a:t>KPIs</a:t>
            </a:r>
          </a:p>
        </p:txBody>
      </p:sp>
      <p:sp>
        <p:nvSpPr>
          <p:cNvPr id="12" name="Arrow: Bent-Up 11">
            <a:extLst>
              <a:ext uri="{FF2B5EF4-FFF2-40B4-BE49-F238E27FC236}">
                <a16:creationId xmlns:a16="http://schemas.microsoft.com/office/drawing/2014/main" id="{D0336E4F-CE59-4329-9492-E114C537B680}"/>
              </a:ext>
            </a:extLst>
          </p:cNvPr>
          <p:cNvSpPr/>
          <p:nvPr/>
        </p:nvSpPr>
        <p:spPr>
          <a:xfrm rot="16200000">
            <a:off x="2114819" y="5968764"/>
            <a:ext cx="689923" cy="496628"/>
          </a:xfrm>
          <a:prstGeom prst="bentUpArrow">
            <a:avLst/>
          </a:prstGeom>
          <a:solidFill>
            <a:schemeClr val="tx1"/>
          </a:solidFill>
          <a:ln>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Bent-Up 12">
            <a:extLst>
              <a:ext uri="{FF2B5EF4-FFF2-40B4-BE49-F238E27FC236}">
                <a16:creationId xmlns:a16="http://schemas.microsoft.com/office/drawing/2014/main" id="{081DE169-456D-4172-8803-3E461A91CC30}"/>
              </a:ext>
            </a:extLst>
          </p:cNvPr>
          <p:cNvSpPr/>
          <p:nvPr/>
        </p:nvSpPr>
        <p:spPr>
          <a:xfrm rot="10800000">
            <a:off x="1161000" y="729516"/>
            <a:ext cx="689923" cy="482044"/>
          </a:xfrm>
          <a:prstGeom prst="bentUpArrow">
            <a:avLst/>
          </a:prstGeom>
          <a:solidFill>
            <a:schemeClr val="tx1"/>
          </a:solidFill>
          <a:ln>
            <a:solidFill>
              <a:schemeClr val="tx1"/>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5E8F04E-1EF4-4385-8C33-D61A7198B7B4}"/>
              </a:ext>
            </a:extLst>
          </p:cNvPr>
          <p:cNvSpPr txBox="1"/>
          <p:nvPr/>
        </p:nvSpPr>
        <p:spPr>
          <a:xfrm>
            <a:off x="909828" y="6111742"/>
            <a:ext cx="1549952" cy="584775"/>
          </a:xfrm>
          <a:prstGeom prst="rect">
            <a:avLst/>
          </a:prstGeom>
          <a:noFill/>
        </p:spPr>
        <p:txBody>
          <a:bodyPr wrap="square" rtlCol="0">
            <a:spAutoFit/>
          </a:bodyPr>
          <a:lstStyle/>
          <a:p>
            <a:pPr algn="ctr"/>
            <a:r>
              <a:rPr lang="en-US" sz="3200" dirty="0"/>
              <a:t>∆KPIs</a:t>
            </a:r>
          </a:p>
        </p:txBody>
      </p:sp>
    </p:spTree>
    <p:extLst>
      <p:ext uri="{BB962C8B-B14F-4D97-AF65-F5344CB8AC3E}">
        <p14:creationId xmlns:p14="http://schemas.microsoft.com/office/powerpoint/2010/main" val="2277675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DCB763-E8E8-4006-BE0D-05989E384E81}"/>
              </a:ext>
            </a:extLst>
          </p:cNvPr>
          <p:cNvSpPr txBox="1"/>
          <p:nvPr/>
        </p:nvSpPr>
        <p:spPr>
          <a:xfrm>
            <a:off x="1957388" y="185737"/>
            <a:ext cx="8858249" cy="1200329"/>
          </a:xfrm>
          <a:prstGeom prst="rect">
            <a:avLst/>
          </a:prstGeom>
          <a:noFill/>
        </p:spPr>
        <p:txBody>
          <a:bodyPr wrap="square" rtlCol="0">
            <a:spAutoFit/>
          </a:bodyPr>
          <a:lstStyle/>
          <a:p>
            <a:r>
              <a:rPr lang="en-US" sz="3600" dirty="0"/>
              <a:t>The Importance of Bernoulli’s Principle of Insufficient Reason for Data Scientists</a:t>
            </a:r>
          </a:p>
        </p:txBody>
      </p:sp>
      <p:sp>
        <p:nvSpPr>
          <p:cNvPr id="3" name="Rectangle 2">
            <a:extLst>
              <a:ext uri="{FF2B5EF4-FFF2-40B4-BE49-F238E27FC236}">
                <a16:creationId xmlns:a16="http://schemas.microsoft.com/office/drawing/2014/main" id="{84727A8A-3449-47B4-BE80-32D4847A0417}"/>
              </a:ext>
            </a:extLst>
          </p:cNvPr>
          <p:cNvSpPr/>
          <p:nvPr/>
        </p:nvSpPr>
        <p:spPr>
          <a:xfrm>
            <a:off x="1528761" y="1633061"/>
            <a:ext cx="8858249" cy="4247317"/>
          </a:xfrm>
          <a:prstGeom prst="rect">
            <a:avLst/>
          </a:prstGeom>
        </p:spPr>
        <p:txBody>
          <a:bodyPr wrap="square">
            <a:spAutoFit/>
          </a:bodyPr>
          <a:lstStyle/>
          <a:p>
            <a:r>
              <a:rPr lang="en-US" dirty="0">
                <a:solidFill>
                  <a:srgbClr val="000000"/>
                </a:solidFill>
                <a:latin typeface="Arial" panose="020B0604020202020204" pitchFamily="34" charset="0"/>
              </a:rPr>
              <a:t>“A principle that was first enunciated by Jakob Bernoulli which states that if we are ignorant of the ways an event can occur (and therefore have no reason to believe that one way will occur preferentially compared to another), the event will occur equally likely in any way.” </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Consider the implications of this principle in an organizational decision making setting where all possible alternatives are considered equally likely or equally valuable. </a:t>
            </a:r>
          </a:p>
          <a:p>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What is the probability of following a poor course of action?</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What is the probability of wasting resources by following ineffective paths of action?</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We need to adopt an approach that is the most economical for finding the “truth” and providing “information gain”. This approach is referred to as the </a:t>
            </a:r>
            <a:r>
              <a:rPr lang="en-US" b="1" u="sng" dirty="0">
                <a:solidFill>
                  <a:srgbClr val="000000"/>
                </a:solidFill>
                <a:latin typeface="Arial" panose="020B0604020202020204" pitchFamily="34" charset="0"/>
              </a:rPr>
              <a:t>scientific method</a:t>
            </a:r>
            <a:r>
              <a:rPr lang="en-US" dirty="0">
                <a:solidFill>
                  <a:srgbClr val="000000"/>
                </a:solidFill>
                <a:latin typeface="Arial" panose="020B0604020202020204" pitchFamily="34" charset="0"/>
              </a:rPr>
              <a:t>.</a:t>
            </a:r>
            <a:endParaRPr lang="en-US" dirty="0"/>
          </a:p>
        </p:txBody>
      </p:sp>
      <p:pic>
        <p:nvPicPr>
          <p:cNvPr id="4" name="Picture 3">
            <a:extLst>
              <a:ext uri="{FF2B5EF4-FFF2-40B4-BE49-F238E27FC236}">
                <a16:creationId xmlns:a16="http://schemas.microsoft.com/office/drawing/2014/main" id="{B2C38DE9-BDF1-4940-9B29-4B073FC8E5E1}"/>
              </a:ext>
            </a:extLst>
          </p:cNvPr>
          <p:cNvPicPr>
            <a:picLocks noChangeAspect="1"/>
          </p:cNvPicPr>
          <p:nvPr/>
        </p:nvPicPr>
        <p:blipFill>
          <a:blip r:embed="rId2"/>
          <a:stretch>
            <a:fillRect/>
          </a:stretch>
        </p:blipFill>
        <p:spPr>
          <a:xfrm>
            <a:off x="265814" y="5880378"/>
            <a:ext cx="4359308" cy="934138"/>
          </a:xfrm>
          <a:prstGeom prst="rect">
            <a:avLst/>
          </a:prstGeom>
        </p:spPr>
      </p:pic>
      <p:pic>
        <p:nvPicPr>
          <p:cNvPr id="5" name="Picture 4">
            <a:extLst>
              <a:ext uri="{FF2B5EF4-FFF2-40B4-BE49-F238E27FC236}">
                <a16:creationId xmlns:a16="http://schemas.microsoft.com/office/drawing/2014/main" id="{F512D6C3-4176-472E-BB23-0D949F78DAB4}"/>
              </a:ext>
            </a:extLst>
          </p:cNvPr>
          <p:cNvPicPr>
            <a:picLocks noChangeAspect="1"/>
          </p:cNvPicPr>
          <p:nvPr/>
        </p:nvPicPr>
        <p:blipFill>
          <a:blip r:embed="rId3"/>
          <a:stretch>
            <a:fillRect/>
          </a:stretch>
        </p:blipFill>
        <p:spPr>
          <a:xfrm>
            <a:off x="5922335" y="5913146"/>
            <a:ext cx="5663609" cy="901370"/>
          </a:xfrm>
          <a:prstGeom prst="rect">
            <a:avLst/>
          </a:prstGeom>
        </p:spPr>
      </p:pic>
    </p:spTree>
    <p:extLst>
      <p:ext uri="{BB962C8B-B14F-4D97-AF65-F5344CB8AC3E}">
        <p14:creationId xmlns:p14="http://schemas.microsoft.com/office/powerpoint/2010/main" val="280993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9E932-0D3E-4052-B566-F21D20EDDBC8}"/>
              </a:ext>
            </a:extLst>
          </p:cNvPr>
          <p:cNvSpPr/>
          <p:nvPr/>
        </p:nvSpPr>
        <p:spPr>
          <a:xfrm>
            <a:off x="4622826" y="880433"/>
            <a:ext cx="2994211" cy="129350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860F862-35A7-4C6A-8AC3-3D2E346C8A7F}"/>
              </a:ext>
            </a:extLst>
          </p:cNvPr>
          <p:cNvSpPr/>
          <p:nvPr/>
        </p:nvSpPr>
        <p:spPr>
          <a:xfrm>
            <a:off x="8189406" y="4366743"/>
            <a:ext cx="2805953" cy="12893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3AA94CF-8D24-4A2D-BC9E-12ADB25F487A}"/>
              </a:ext>
            </a:extLst>
          </p:cNvPr>
          <p:cNvSpPr/>
          <p:nvPr/>
        </p:nvSpPr>
        <p:spPr>
          <a:xfrm>
            <a:off x="3782671" y="4415367"/>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5B47EF3-347A-4B06-96E8-0A04A1433C8D}"/>
              </a:ext>
            </a:extLst>
          </p:cNvPr>
          <p:cNvSpPr txBox="1"/>
          <p:nvPr/>
        </p:nvSpPr>
        <p:spPr>
          <a:xfrm>
            <a:off x="4611492" y="1187925"/>
            <a:ext cx="2994211" cy="707886"/>
          </a:xfrm>
          <a:prstGeom prst="rect">
            <a:avLst/>
          </a:prstGeom>
          <a:noFill/>
        </p:spPr>
        <p:txBody>
          <a:bodyPr wrap="square" rtlCol="0">
            <a:spAutoFit/>
          </a:bodyPr>
          <a:lstStyle/>
          <a:p>
            <a:pPr algn="ctr"/>
            <a:r>
              <a:rPr lang="en-US" sz="2000" dirty="0">
                <a:solidFill>
                  <a:schemeClr val="bg1"/>
                </a:solidFill>
              </a:rPr>
              <a:t>Multiple </a:t>
            </a:r>
          </a:p>
          <a:p>
            <a:pPr algn="ctr"/>
            <a:r>
              <a:rPr lang="en-US" sz="2000" dirty="0">
                <a:solidFill>
                  <a:schemeClr val="bg1"/>
                </a:solidFill>
              </a:rPr>
              <a:t>Hypotheses</a:t>
            </a:r>
          </a:p>
        </p:txBody>
      </p:sp>
      <p:sp>
        <p:nvSpPr>
          <p:cNvPr id="9" name="TextBox 8">
            <a:extLst>
              <a:ext uri="{FF2B5EF4-FFF2-40B4-BE49-F238E27FC236}">
                <a16:creationId xmlns:a16="http://schemas.microsoft.com/office/drawing/2014/main" id="{1E2AEF49-5035-4762-A0A9-1DEF369A24CA}"/>
              </a:ext>
            </a:extLst>
          </p:cNvPr>
          <p:cNvSpPr txBox="1"/>
          <p:nvPr/>
        </p:nvSpPr>
        <p:spPr>
          <a:xfrm>
            <a:off x="3384309" y="3341756"/>
            <a:ext cx="1465729" cy="369332"/>
          </a:xfrm>
          <a:prstGeom prst="rect">
            <a:avLst/>
          </a:prstGeom>
          <a:noFill/>
        </p:spPr>
        <p:txBody>
          <a:bodyPr wrap="square" rtlCol="0">
            <a:spAutoFit/>
          </a:bodyPr>
          <a:lstStyle/>
          <a:p>
            <a:pPr algn="ctr"/>
            <a:r>
              <a:rPr lang="en-US" dirty="0"/>
              <a:t>A Question</a:t>
            </a:r>
          </a:p>
        </p:txBody>
      </p:sp>
      <p:sp>
        <p:nvSpPr>
          <p:cNvPr id="13" name="Arrow: Up 12">
            <a:extLst>
              <a:ext uri="{FF2B5EF4-FFF2-40B4-BE49-F238E27FC236}">
                <a16:creationId xmlns:a16="http://schemas.microsoft.com/office/drawing/2014/main" id="{C1B583A0-4BB0-4217-8814-985C3A8FB0A9}"/>
              </a:ext>
            </a:extLst>
          </p:cNvPr>
          <p:cNvSpPr/>
          <p:nvPr/>
        </p:nvSpPr>
        <p:spPr>
          <a:xfrm rot="2653421">
            <a:off x="3569980" y="1718399"/>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FCE8DC-42E5-4530-9D97-41543061EE54}"/>
              </a:ext>
            </a:extLst>
          </p:cNvPr>
          <p:cNvSpPr txBox="1"/>
          <p:nvPr/>
        </p:nvSpPr>
        <p:spPr>
          <a:xfrm rot="18780206">
            <a:off x="2518026" y="2167159"/>
            <a:ext cx="2944905" cy="584775"/>
          </a:xfrm>
          <a:prstGeom prst="rect">
            <a:avLst/>
          </a:prstGeom>
          <a:noFill/>
        </p:spPr>
        <p:txBody>
          <a:bodyPr wrap="square" rtlCol="0">
            <a:spAutoFit/>
          </a:bodyPr>
          <a:lstStyle/>
          <a:p>
            <a:pPr algn="ctr"/>
            <a:r>
              <a:rPr lang="en-US" sz="1600" dirty="0"/>
              <a:t>Explanatory</a:t>
            </a:r>
          </a:p>
          <a:p>
            <a:pPr algn="ctr"/>
            <a:r>
              <a:rPr lang="en-US" sz="1600" dirty="0"/>
              <a:t>Hypotheses</a:t>
            </a:r>
          </a:p>
        </p:txBody>
      </p:sp>
      <p:sp>
        <p:nvSpPr>
          <p:cNvPr id="15" name="TextBox 14">
            <a:extLst>
              <a:ext uri="{FF2B5EF4-FFF2-40B4-BE49-F238E27FC236}">
                <a16:creationId xmlns:a16="http://schemas.microsoft.com/office/drawing/2014/main" id="{BC16FF3A-37F3-466D-9898-777C98DC5698}"/>
              </a:ext>
            </a:extLst>
          </p:cNvPr>
          <p:cNvSpPr txBox="1"/>
          <p:nvPr/>
        </p:nvSpPr>
        <p:spPr>
          <a:xfrm>
            <a:off x="2214369" y="1468332"/>
            <a:ext cx="2254625" cy="646331"/>
          </a:xfrm>
          <a:prstGeom prst="rect">
            <a:avLst/>
          </a:prstGeom>
          <a:noFill/>
        </p:spPr>
        <p:txBody>
          <a:bodyPr wrap="square" rtlCol="0">
            <a:spAutoFit/>
          </a:bodyPr>
          <a:lstStyle/>
          <a:p>
            <a:pPr algn="ctr"/>
            <a:r>
              <a:rPr lang="en-US" i="1" dirty="0">
                <a:solidFill>
                  <a:srgbClr val="0070C0"/>
                </a:solidFill>
              </a:rPr>
              <a:t>Abductive </a:t>
            </a:r>
          </a:p>
          <a:p>
            <a:pPr algn="ctr"/>
            <a:r>
              <a:rPr lang="en-US" i="1" dirty="0">
                <a:solidFill>
                  <a:srgbClr val="0070C0"/>
                </a:solidFill>
              </a:rPr>
              <a:t>Reasoning</a:t>
            </a:r>
          </a:p>
        </p:txBody>
      </p:sp>
      <p:sp>
        <p:nvSpPr>
          <p:cNvPr id="16" name="Arrow: Up 15">
            <a:extLst>
              <a:ext uri="{FF2B5EF4-FFF2-40B4-BE49-F238E27FC236}">
                <a16:creationId xmlns:a16="http://schemas.microsoft.com/office/drawing/2014/main" id="{6355CB5A-CBCA-4546-9213-E6D131A57FB0}"/>
              </a:ext>
            </a:extLst>
          </p:cNvPr>
          <p:cNvSpPr/>
          <p:nvPr/>
        </p:nvSpPr>
        <p:spPr>
          <a:xfrm rot="8538636">
            <a:off x="7582020" y="2162063"/>
            <a:ext cx="946835" cy="2127610"/>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AE0771-B9F5-4346-843D-52066EFB73B2}"/>
              </a:ext>
            </a:extLst>
          </p:cNvPr>
          <p:cNvSpPr txBox="1"/>
          <p:nvPr/>
        </p:nvSpPr>
        <p:spPr>
          <a:xfrm>
            <a:off x="5900778" y="2848586"/>
            <a:ext cx="2254625" cy="646331"/>
          </a:xfrm>
          <a:prstGeom prst="rect">
            <a:avLst/>
          </a:prstGeom>
          <a:noFill/>
        </p:spPr>
        <p:txBody>
          <a:bodyPr wrap="square" rtlCol="0">
            <a:spAutoFit/>
          </a:bodyPr>
          <a:lstStyle/>
          <a:p>
            <a:pPr algn="ctr"/>
            <a:r>
              <a:rPr lang="en-US" i="1" dirty="0">
                <a:solidFill>
                  <a:srgbClr val="0070C0"/>
                </a:solidFill>
              </a:rPr>
              <a:t>Deductive </a:t>
            </a:r>
          </a:p>
          <a:p>
            <a:pPr algn="ctr"/>
            <a:r>
              <a:rPr lang="en-US" i="1" dirty="0">
                <a:solidFill>
                  <a:srgbClr val="0070C0"/>
                </a:solidFill>
              </a:rPr>
              <a:t>Reasoning</a:t>
            </a:r>
          </a:p>
        </p:txBody>
      </p:sp>
      <p:sp>
        <p:nvSpPr>
          <p:cNvPr id="18" name="TextBox 17">
            <a:extLst>
              <a:ext uri="{FF2B5EF4-FFF2-40B4-BE49-F238E27FC236}">
                <a16:creationId xmlns:a16="http://schemas.microsoft.com/office/drawing/2014/main" id="{E6E7264E-8336-492B-99EB-65222B3D1C91}"/>
              </a:ext>
            </a:extLst>
          </p:cNvPr>
          <p:cNvSpPr txBox="1"/>
          <p:nvPr/>
        </p:nvSpPr>
        <p:spPr>
          <a:xfrm>
            <a:off x="572646" y="-2573"/>
            <a:ext cx="11411712" cy="954107"/>
          </a:xfrm>
          <a:prstGeom prst="rect">
            <a:avLst/>
          </a:prstGeom>
          <a:noFill/>
        </p:spPr>
        <p:txBody>
          <a:bodyPr wrap="square" rtlCol="0">
            <a:spAutoFit/>
          </a:bodyPr>
          <a:lstStyle/>
          <a:p>
            <a:pPr algn="ctr"/>
            <a:r>
              <a:rPr lang="en-US" sz="2800" dirty="0"/>
              <a:t>Peirce’s Trichotomy of the Scientific Method </a:t>
            </a:r>
          </a:p>
          <a:p>
            <a:pPr algn="ctr"/>
            <a:r>
              <a:rPr lang="en-US" sz="2800" dirty="0"/>
              <a:t>As Self-Correcting Cycles Leading to the “Truth” </a:t>
            </a:r>
          </a:p>
        </p:txBody>
      </p:sp>
      <p:sp>
        <p:nvSpPr>
          <p:cNvPr id="19" name="TextBox 18">
            <a:extLst>
              <a:ext uri="{FF2B5EF4-FFF2-40B4-BE49-F238E27FC236}">
                <a16:creationId xmlns:a16="http://schemas.microsoft.com/office/drawing/2014/main" id="{4944BAFE-92FC-4620-BE07-104E7E34BD6F}"/>
              </a:ext>
            </a:extLst>
          </p:cNvPr>
          <p:cNvSpPr txBox="1"/>
          <p:nvPr/>
        </p:nvSpPr>
        <p:spPr>
          <a:xfrm rot="3175636">
            <a:off x="6470333" y="2771893"/>
            <a:ext cx="2944905" cy="584775"/>
          </a:xfrm>
          <a:prstGeom prst="rect">
            <a:avLst/>
          </a:prstGeom>
          <a:noFill/>
        </p:spPr>
        <p:txBody>
          <a:bodyPr wrap="square" rtlCol="0">
            <a:spAutoFit/>
          </a:bodyPr>
          <a:lstStyle/>
          <a:p>
            <a:pPr algn="ctr"/>
            <a:r>
              <a:rPr lang="en-US" sz="1600" dirty="0"/>
              <a:t>What Must </a:t>
            </a:r>
          </a:p>
          <a:p>
            <a:pPr algn="ctr"/>
            <a:r>
              <a:rPr lang="en-US" sz="1600" dirty="0"/>
              <a:t>Happen If True?</a:t>
            </a:r>
          </a:p>
        </p:txBody>
      </p:sp>
      <p:sp>
        <p:nvSpPr>
          <p:cNvPr id="20" name="TextBox 19">
            <a:extLst>
              <a:ext uri="{FF2B5EF4-FFF2-40B4-BE49-F238E27FC236}">
                <a16:creationId xmlns:a16="http://schemas.microsoft.com/office/drawing/2014/main" id="{6C85D4FE-48C3-4588-84B3-62A5808BC84A}"/>
              </a:ext>
            </a:extLst>
          </p:cNvPr>
          <p:cNvSpPr txBox="1"/>
          <p:nvPr/>
        </p:nvSpPr>
        <p:spPr>
          <a:xfrm>
            <a:off x="8912510" y="1903179"/>
            <a:ext cx="3199423" cy="2585323"/>
          </a:xfrm>
          <a:prstGeom prst="rect">
            <a:avLst/>
          </a:prstGeom>
          <a:noFill/>
        </p:spPr>
        <p:txBody>
          <a:bodyPr wrap="square" rtlCol="0">
            <a:spAutoFit/>
          </a:bodyPr>
          <a:lstStyle/>
          <a:p>
            <a:r>
              <a:rPr lang="en-US" dirty="0"/>
              <a:t>What are Testable Conclusions About Other Phenomenon That Must Be Reached For Each Hypothesis if True?</a:t>
            </a:r>
          </a:p>
          <a:p>
            <a:endParaRPr lang="en-US" dirty="0"/>
          </a:p>
          <a:p>
            <a:r>
              <a:rPr lang="en-US" dirty="0"/>
              <a:t>Controlled Experiments Based Upon Samples From a Population</a:t>
            </a:r>
          </a:p>
          <a:p>
            <a:endParaRPr lang="en-US" dirty="0"/>
          </a:p>
        </p:txBody>
      </p:sp>
      <p:sp>
        <p:nvSpPr>
          <p:cNvPr id="22" name="TextBox 21">
            <a:extLst>
              <a:ext uri="{FF2B5EF4-FFF2-40B4-BE49-F238E27FC236}">
                <a16:creationId xmlns:a16="http://schemas.microsoft.com/office/drawing/2014/main" id="{11F88B77-AC17-4BCB-9F4D-796D9C785E79}"/>
              </a:ext>
            </a:extLst>
          </p:cNvPr>
          <p:cNvSpPr txBox="1"/>
          <p:nvPr/>
        </p:nvSpPr>
        <p:spPr>
          <a:xfrm>
            <a:off x="7800648" y="4555858"/>
            <a:ext cx="3636802" cy="954107"/>
          </a:xfrm>
          <a:prstGeom prst="rect">
            <a:avLst/>
          </a:prstGeom>
          <a:noFill/>
        </p:spPr>
        <p:txBody>
          <a:bodyPr wrap="square" rtlCol="0">
            <a:spAutoFit/>
          </a:bodyPr>
          <a:lstStyle/>
          <a:p>
            <a:pPr algn="ctr"/>
            <a:r>
              <a:rPr lang="en-US" sz="2000" dirty="0">
                <a:solidFill>
                  <a:schemeClr val="bg1"/>
                </a:solidFill>
              </a:rPr>
              <a:t>Elimination </a:t>
            </a:r>
          </a:p>
          <a:p>
            <a:pPr algn="ctr"/>
            <a:r>
              <a:rPr lang="en-US" sz="2000" dirty="0">
                <a:solidFill>
                  <a:schemeClr val="bg1"/>
                </a:solidFill>
              </a:rPr>
              <a:t>of False Hypotheses</a:t>
            </a:r>
          </a:p>
          <a:p>
            <a:pPr algn="ctr"/>
            <a:r>
              <a:rPr lang="en-US" sz="1600" i="1" dirty="0">
                <a:solidFill>
                  <a:schemeClr val="bg1"/>
                </a:solidFill>
              </a:rPr>
              <a:t>(retroduction)</a:t>
            </a:r>
          </a:p>
        </p:txBody>
      </p:sp>
      <p:sp>
        <p:nvSpPr>
          <p:cNvPr id="67" name="TextBox 66">
            <a:extLst>
              <a:ext uri="{FF2B5EF4-FFF2-40B4-BE49-F238E27FC236}">
                <a16:creationId xmlns:a16="http://schemas.microsoft.com/office/drawing/2014/main" id="{580721A0-E439-4CA7-B123-2C54EA86B979}"/>
              </a:ext>
            </a:extLst>
          </p:cNvPr>
          <p:cNvSpPr txBox="1"/>
          <p:nvPr/>
        </p:nvSpPr>
        <p:spPr>
          <a:xfrm>
            <a:off x="4074305" y="4662067"/>
            <a:ext cx="2366881" cy="646331"/>
          </a:xfrm>
          <a:prstGeom prst="rect">
            <a:avLst/>
          </a:prstGeom>
          <a:noFill/>
        </p:spPr>
        <p:txBody>
          <a:bodyPr wrap="square" rtlCol="0">
            <a:spAutoFit/>
          </a:bodyPr>
          <a:lstStyle/>
          <a:p>
            <a:pPr algn="ctr"/>
            <a:r>
              <a:rPr lang="en-US" dirty="0">
                <a:solidFill>
                  <a:schemeClr val="bg1"/>
                </a:solidFill>
              </a:rPr>
              <a:t>Sufficient  Accuracy Reached to Take Action</a:t>
            </a:r>
          </a:p>
        </p:txBody>
      </p:sp>
      <p:sp>
        <p:nvSpPr>
          <p:cNvPr id="72" name="TextBox 71">
            <a:extLst>
              <a:ext uri="{FF2B5EF4-FFF2-40B4-BE49-F238E27FC236}">
                <a16:creationId xmlns:a16="http://schemas.microsoft.com/office/drawing/2014/main" id="{B935D535-582C-49B6-8FE4-5C33613CE95F}"/>
              </a:ext>
            </a:extLst>
          </p:cNvPr>
          <p:cNvSpPr txBox="1"/>
          <p:nvPr/>
        </p:nvSpPr>
        <p:spPr>
          <a:xfrm>
            <a:off x="5362412" y="5697186"/>
            <a:ext cx="2254625" cy="646331"/>
          </a:xfrm>
          <a:prstGeom prst="rect">
            <a:avLst/>
          </a:prstGeom>
          <a:noFill/>
        </p:spPr>
        <p:txBody>
          <a:bodyPr wrap="square" rtlCol="0">
            <a:spAutoFit/>
          </a:bodyPr>
          <a:lstStyle/>
          <a:p>
            <a:pPr algn="ctr"/>
            <a:r>
              <a:rPr lang="en-US" i="1" dirty="0">
                <a:solidFill>
                  <a:srgbClr val="0070C0"/>
                </a:solidFill>
              </a:rPr>
              <a:t>Inductive </a:t>
            </a:r>
          </a:p>
          <a:p>
            <a:pPr algn="ctr"/>
            <a:r>
              <a:rPr lang="en-US" i="1" dirty="0">
                <a:solidFill>
                  <a:srgbClr val="0070C0"/>
                </a:solidFill>
              </a:rPr>
              <a:t>Reasoning</a:t>
            </a:r>
          </a:p>
        </p:txBody>
      </p:sp>
      <p:sp>
        <p:nvSpPr>
          <p:cNvPr id="73" name="TextBox 72">
            <a:extLst>
              <a:ext uri="{FF2B5EF4-FFF2-40B4-BE49-F238E27FC236}">
                <a16:creationId xmlns:a16="http://schemas.microsoft.com/office/drawing/2014/main" id="{4FC1A416-B474-4DD7-9D9A-6C18824F9C55}"/>
              </a:ext>
            </a:extLst>
          </p:cNvPr>
          <p:cNvSpPr txBox="1"/>
          <p:nvPr/>
        </p:nvSpPr>
        <p:spPr>
          <a:xfrm>
            <a:off x="3087220" y="6100988"/>
            <a:ext cx="2191948" cy="584775"/>
          </a:xfrm>
          <a:prstGeom prst="rect">
            <a:avLst/>
          </a:prstGeom>
          <a:noFill/>
        </p:spPr>
        <p:txBody>
          <a:bodyPr wrap="square" rtlCol="0">
            <a:spAutoFit/>
          </a:bodyPr>
          <a:lstStyle/>
          <a:p>
            <a:r>
              <a:rPr lang="en-US" sz="1600" i="1" dirty="0"/>
              <a:t>Economics Plays a Role in Sufficiency Decision.</a:t>
            </a:r>
          </a:p>
        </p:txBody>
      </p:sp>
      <p:cxnSp>
        <p:nvCxnSpPr>
          <p:cNvPr id="75" name="Straight Arrow Connector 74">
            <a:extLst>
              <a:ext uri="{FF2B5EF4-FFF2-40B4-BE49-F238E27FC236}">
                <a16:creationId xmlns:a16="http://schemas.microsoft.com/office/drawing/2014/main" id="{07BD4346-2116-4FFA-8C15-B821C4EF0399}"/>
              </a:ext>
            </a:extLst>
          </p:cNvPr>
          <p:cNvCxnSpPr>
            <a:cxnSpLocks/>
          </p:cNvCxnSpPr>
          <p:nvPr/>
        </p:nvCxnSpPr>
        <p:spPr>
          <a:xfrm flipV="1">
            <a:off x="3720866" y="5815383"/>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3DB10C-6874-429A-9EB5-D0BDA6BFD7B0}"/>
              </a:ext>
            </a:extLst>
          </p:cNvPr>
          <p:cNvSpPr txBox="1"/>
          <p:nvPr/>
        </p:nvSpPr>
        <p:spPr>
          <a:xfrm>
            <a:off x="3330853" y="3062153"/>
            <a:ext cx="2147270" cy="369332"/>
          </a:xfrm>
          <a:prstGeom prst="rect">
            <a:avLst/>
          </a:prstGeom>
          <a:noFill/>
        </p:spPr>
        <p:txBody>
          <a:bodyPr wrap="square" rtlCol="0">
            <a:spAutoFit/>
          </a:bodyPr>
          <a:lstStyle/>
          <a:p>
            <a:r>
              <a:rPr lang="en-US" b="1" dirty="0">
                <a:solidFill>
                  <a:srgbClr val="00B050"/>
                </a:solidFill>
              </a:rPr>
              <a:t>Begin Research</a:t>
            </a:r>
          </a:p>
        </p:txBody>
      </p:sp>
      <p:sp>
        <p:nvSpPr>
          <p:cNvPr id="48" name="Arrow: Up 47">
            <a:extLst>
              <a:ext uri="{FF2B5EF4-FFF2-40B4-BE49-F238E27FC236}">
                <a16:creationId xmlns:a16="http://schemas.microsoft.com/office/drawing/2014/main" id="{54CBEA6A-8242-4CE4-9ADF-607096B641F8}"/>
              </a:ext>
            </a:extLst>
          </p:cNvPr>
          <p:cNvSpPr/>
          <p:nvPr/>
        </p:nvSpPr>
        <p:spPr>
          <a:xfrm rot="16200000">
            <a:off x="6950543" y="4326705"/>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9BDDB9F-BC7F-4458-BF0F-38FAB07B335F}"/>
              </a:ext>
            </a:extLst>
          </p:cNvPr>
          <p:cNvSpPr txBox="1"/>
          <p:nvPr/>
        </p:nvSpPr>
        <p:spPr>
          <a:xfrm>
            <a:off x="6128978" y="4757904"/>
            <a:ext cx="2805953" cy="584775"/>
          </a:xfrm>
          <a:prstGeom prst="rect">
            <a:avLst/>
          </a:prstGeom>
          <a:noFill/>
        </p:spPr>
        <p:txBody>
          <a:bodyPr wrap="square" rtlCol="0">
            <a:spAutoFit/>
          </a:bodyPr>
          <a:lstStyle/>
          <a:p>
            <a:pPr algn="ctr"/>
            <a:r>
              <a:rPr lang="en-US" sz="1600" dirty="0"/>
              <a:t>Test Predictive </a:t>
            </a:r>
          </a:p>
          <a:p>
            <a:pPr algn="ctr"/>
            <a:r>
              <a:rPr lang="en-US" sz="1600" dirty="0"/>
              <a:t>Models</a:t>
            </a:r>
          </a:p>
        </p:txBody>
      </p:sp>
      <p:sp>
        <p:nvSpPr>
          <p:cNvPr id="49" name="TextBox 48">
            <a:extLst>
              <a:ext uri="{FF2B5EF4-FFF2-40B4-BE49-F238E27FC236}">
                <a16:creationId xmlns:a16="http://schemas.microsoft.com/office/drawing/2014/main" id="{E9128566-635D-4E22-8CA8-46353A0E4882}"/>
              </a:ext>
            </a:extLst>
          </p:cNvPr>
          <p:cNvSpPr txBox="1"/>
          <p:nvPr/>
        </p:nvSpPr>
        <p:spPr>
          <a:xfrm>
            <a:off x="6923736" y="5649659"/>
            <a:ext cx="1465729" cy="646331"/>
          </a:xfrm>
          <a:prstGeom prst="rect">
            <a:avLst/>
          </a:prstGeom>
          <a:noFill/>
        </p:spPr>
        <p:txBody>
          <a:bodyPr wrap="square" rtlCol="0">
            <a:spAutoFit/>
          </a:bodyPr>
          <a:lstStyle/>
          <a:p>
            <a:pPr algn="ctr"/>
            <a:r>
              <a:rPr lang="en-US" dirty="0"/>
              <a:t>Assess Accuracy</a:t>
            </a:r>
          </a:p>
        </p:txBody>
      </p:sp>
      <p:sp>
        <p:nvSpPr>
          <p:cNvPr id="50" name="Rectangle: Rounded Corners 49">
            <a:extLst>
              <a:ext uri="{FF2B5EF4-FFF2-40B4-BE49-F238E27FC236}">
                <a16:creationId xmlns:a16="http://schemas.microsoft.com/office/drawing/2014/main" id="{B07A1404-276E-463E-AF32-6CC39A8B190A}"/>
              </a:ext>
            </a:extLst>
          </p:cNvPr>
          <p:cNvSpPr/>
          <p:nvPr/>
        </p:nvSpPr>
        <p:spPr>
          <a:xfrm>
            <a:off x="316212" y="3225868"/>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Bent-Up 11">
            <a:extLst>
              <a:ext uri="{FF2B5EF4-FFF2-40B4-BE49-F238E27FC236}">
                <a16:creationId xmlns:a16="http://schemas.microsoft.com/office/drawing/2014/main" id="{7A153FEA-8ED1-47CB-B8C8-351935CC139B}"/>
              </a:ext>
            </a:extLst>
          </p:cNvPr>
          <p:cNvSpPr/>
          <p:nvPr/>
        </p:nvSpPr>
        <p:spPr>
          <a:xfrm flipH="1">
            <a:off x="1570939" y="4542549"/>
            <a:ext cx="2191949" cy="983455"/>
          </a:xfrm>
          <a:prstGeom prst="ben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AE223AE-7625-4688-A0C8-978DAA6794A8}"/>
              </a:ext>
            </a:extLst>
          </p:cNvPr>
          <p:cNvSpPr txBox="1"/>
          <p:nvPr/>
        </p:nvSpPr>
        <p:spPr>
          <a:xfrm>
            <a:off x="1724809" y="5205002"/>
            <a:ext cx="1939217" cy="369332"/>
          </a:xfrm>
          <a:prstGeom prst="rect">
            <a:avLst/>
          </a:prstGeom>
          <a:noFill/>
        </p:spPr>
        <p:txBody>
          <a:bodyPr wrap="square" rtlCol="0">
            <a:spAutoFit/>
          </a:bodyPr>
          <a:lstStyle/>
          <a:p>
            <a:pPr algn="ctr"/>
            <a:r>
              <a:rPr lang="en-US" dirty="0"/>
              <a:t>Execute Actions</a:t>
            </a:r>
          </a:p>
        </p:txBody>
      </p:sp>
      <p:sp>
        <p:nvSpPr>
          <p:cNvPr id="51" name="TextBox 50">
            <a:extLst>
              <a:ext uri="{FF2B5EF4-FFF2-40B4-BE49-F238E27FC236}">
                <a16:creationId xmlns:a16="http://schemas.microsoft.com/office/drawing/2014/main" id="{CE51CCC8-4C1B-4348-AA58-747E9030A4EC}"/>
              </a:ext>
            </a:extLst>
          </p:cNvPr>
          <p:cNvSpPr txBox="1"/>
          <p:nvPr/>
        </p:nvSpPr>
        <p:spPr>
          <a:xfrm>
            <a:off x="541368" y="3410244"/>
            <a:ext cx="2366881" cy="923330"/>
          </a:xfrm>
          <a:prstGeom prst="rect">
            <a:avLst/>
          </a:prstGeom>
          <a:noFill/>
        </p:spPr>
        <p:txBody>
          <a:bodyPr wrap="square" rtlCol="0">
            <a:spAutoFit/>
          </a:bodyPr>
          <a:lstStyle/>
          <a:p>
            <a:pPr algn="ctr"/>
            <a:r>
              <a:rPr lang="en-US" dirty="0">
                <a:solidFill>
                  <a:schemeClr val="bg1"/>
                </a:solidFill>
              </a:rPr>
              <a:t>Assess Results of Application and Adjust Hypotheses</a:t>
            </a:r>
          </a:p>
        </p:txBody>
      </p:sp>
      <p:grpSp>
        <p:nvGrpSpPr>
          <p:cNvPr id="26" name="Group 25">
            <a:extLst>
              <a:ext uri="{FF2B5EF4-FFF2-40B4-BE49-F238E27FC236}">
                <a16:creationId xmlns:a16="http://schemas.microsoft.com/office/drawing/2014/main" id="{E0D3247A-9C82-456B-BD4E-3DB8ED268BD0}"/>
              </a:ext>
            </a:extLst>
          </p:cNvPr>
          <p:cNvGrpSpPr/>
          <p:nvPr/>
        </p:nvGrpSpPr>
        <p:grpSpPr>
          <a:xfrm>
            <a:off x="308683" y="1858804"/>
            <a:ext cx="3301378" cy="1200329"/>
            <a:chOff x="172230" y="2033927"/>
            <a:chExt cx="3301378" cy="1200329"/>
          </a:xfrm>
        </p:grpSpPr>
        <p:sp>
          <p:nvSpPr>
            <p:cNvPr id="24" name="Arrow: Bent 23">
              <a:extLst>
                <a:ext uri="{FF2B5EF4-FFF2-40B4-BE49-F238E27FC236}">
                  <a16:creationId xmlns:a16="http://schemas.microsoft.com/office/drawing/2014/main" id="{AA32D6B8-9C53-4C24-94A8-DB75A7FBC909}"/>
                </a:ext>
              </a:extLst>
            </p:cNvPr>
            <p:cNvSpPr/>
            <p:nvPr/>
          </p:nvSpPr>
          <p:spPr>
            <a:xfrm>
              <a:off x="1618903" y="2340815"/>
              <a:ext cx="761742" cy="886705"/>
            </a:xfrm>
            <a:prstGeom prst="ben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D308085-6B94-498F-B8C4-105F80A3D24F}"/>
                </a:ext>
              </a:extLst>
            </p:cNvPr>
            <p:cNvSpPr txBox="1"/>
            <p:nvPr/>
          </p:nvSpPr>
          <p:spPr>
            <a:xfrm>
              <a:off x="172230" y="2033927"/>
              <a:ext cx="1465729" cy="1200329"/>
            </a:xfrm>
            <a:prstGeom prst="rect">
              <a:avLst/>
            </a:prstGeom>
            <a:noFill/>
          </p:spPr>
          <p:txBody>
            <a:bodyPr wrap="square" rtlCol="0">
              <a:spAutoFit/>
            </a:bodyPr>
            <a:lstStyle/>
            <a:p>
              <a:pPr algn="ctr"/>
              <a:r>
                <a:rPr lang="en-US" dirty="0">
                  <a:solidFill>
                    <a:srgbClr val="FF0000"/>
                  </a:solidFill>
                </a:rPr>
                <a:t>Begin Next Cycle with Convergence on “Truth”</a:t>
              </a:r>
            </a:p>
          </p:txBody>
        </p:sp>
        <p:sp>
          <p:nvSpPr>
            <p:cNvPr id="25" name="Arrow: Right 24">
              <a:extLst>
                <a:ext uri="{FF2B5EF4-FFF2-40B4-BE49-F238E27FC236}">
                  <a16:creationId xmlns:a16="http://schemas.microsoft.com/office/drawing/2014/main" id="{AD56446E-6931-42EC-B524-CA9B31F1A003}"/>
                </a:ext>
              </a:extLst>
            </p:cNvPr>
            <p:cNvSpPr/>
            <p:nvPr/>
          </p:nvSpPr>
          <p:spPr>
            <a:xfrm>
              <a:off x="2476349" y="2313069"/>
              <a:ext cx="868065" cy="474147"/>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Box 52">
              <a:extLst>
                <a:ext uri="{FF2B5EF4-FFF2-40B4-BE49-F238E27FC236}">
                  <a16:creationId xmlns:a16="http://schemas.microsoft.com/office/drawing/2014/main" id="{1C900320-A2EE-4DBB-8110-DFEDDF8DFAA6}"/>
                </a:ext>
              </a:extLst>
            </p:cNvPr>
            <p:cNvSpPr txBox="1"/>
            <p:nvPr/>
          </p:nvSpPr>
          <p:spPr>
            <a:xfrm>
              <a:off x="2342889" y="2386676"/>
              <a:ext cx="1130719" cy="307777"/>
            </a:xfrm>
            <a:prstGeom prst="rect">
              <a:avLst/>
            </a:prstGeom>
            <a:noFill/>
          </p:spPr>
          <p:txBody>
            <a:bodyPr wrap="square" rtlCol="0">
              <a:spAutoFit/>
            </a:bodyPr>
            <a:lstStyle/>
            <a:p>
              <a:pPr algn="ctr"/>
              <a:r>
                <a:rPr lang="en-US" sz="1400" dirty="0"/>
                <a:t>Experience</a:t>
              </a:r>
            </a:p>
          </p:txBody>
        </p:sp>
      </p:grpSp>
      <p:sp>
        <p:nvSpPr>
          <p:cNvPr id="33" name="TextBox 32">
            <a:extLst>
              <a:ext uri="{FF2B5EF4-FFF2-40B4-BE49-F238E27FC236}">
                <a16:creationId xmlns:a16="http://schemas.microsoft.com/office/drawing/2014/main" id="{42D0D50D-B000-4206-A0B5-DA029F1ECAEA}"/>
              </a:ext>
            </a:extLst>
          </p:cNvPr>
          <p:cNvSpPr txBox="1"/>
          <p:nvPr/>
        </p:nvSpPr>
        <p:spPr>
          <a:xfrm>
            <a:off x="502469" y="5815383"/>
            <a:ext cx="2191948" cy="584775"/>
          </a:xfrm>
          <a:prstGeom prst="rect">
            <a:avLst/>
          </a:prstGeom>
          <a:noFill/>
        </p:spPr>
        <p:txBody>
          <a:bodyPr wrap="square" rtlCol="0">
            <a:spAutoFit/>
          </a:bodyPr>
          <a:lstStyle/>
          <a:p>
            <a:r>
              <a:rPr lang="en-US" sz="1600" i="1" dirty="0"/>
              <a:t>reflects imaginative interpretation of results.</a:t>
            </a:r>
          </a:p>
        </p:txBody>
      </p:sp>
      <p:cxnSp>
        <p:nvCxnSpPr>
          <p:cNvPr id="34" name="Straight Arrow Connector 33">
            <a:extLst>
              <a:ext uri="{FF2B5EF4-FFF2-40B4-BE49-F238E27FC236}">
                <a16:creationId xmlns:a16="http://schemas.microsoft.com/office/drawing/2014/main" id="{D53BBA08-67DC-4E72-9339-07B5DC1893DD}"/>
              </a:ext>
            </a:extLst>
          </p:cNvPr>
          <p:cNvCxnSpPr>
            <a:cxnSpLocks/>
          </p:cNvCxnSpPr>
          <p:nvPr/>
        </p:nvCxnSpPr>
        <p:spPr>
          <a:xfrm flipV="1">
            <a:off x="1073065" y="5431531"/>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20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77" y="158389"/>
            <a:ext cx="11914763" cy="6605967"/>
          </a:xfrm>
          <a:prstGeom prst="rect">
            <a:avLst/>
          </a:prstGeom>
        </p:spPr>
      </p:pic>
      <p:sp>
        <p:nvSpPr>
          <p:cNvPr id="3" name="TextBox 2"/>
          <p:cNvSpPr txBox="1"/>
          <p:nvPr/>
        </p:nvSpPr>
        <p:spPr>
          <a:xfrm>
            <a:off x="1897039" y="158389"/>
            <a:ext cx="9280477" cy="369332"/>
          </a:xfrm>
          <a:prstGeom prst="rect">
            <a:avLst/>
          </a:prstGeom>
          <a:noFill/>
        </p:spPr>
        <p:txBody>
          <a:bodyPr wrap="square" rtlCol="0">
            <a:spAutoFit/>
          </a:bodyPr>
          <a:lstStyle/>
          <a:p>
            <a:pPr algn="ctr"/>
            <a:r>
              <a:rPr lang="en-US" dirty="0"/>
              <a:t>The CRISP-DM Project Development and Deployment Methodology</a:t>
            </a:r>
          </a:p>
        </p:txBody>
      </p:sp>
    </p:spTree>
    <p:extLst>
      <p:ext uri="{BB962C8B-B14F-4D97-AF65-F5344CB8AC3E}">
        <p14:creationId xmlns:p14="http://schemas.microsoft.com/office/powerpoint/2010/main" val="362510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7BBECF-2521-430F-96B5-CF9385C65FFB}"/>
              </a:ext>
            </a:extLst>
          </p:cNvPr>
          <p:cNvSpPr/>
          <p:nvPr/>
        </p:nvSpPr>
        <p:spPr>
          <a:xfrm>
            <a:off x="1844750" y="3547821"/>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46D508-1AD1-4A26-9573-6D0BC2E67770}"/>
              </a:ext>
            </a:extLst>
          </p:cNvPr>
          <p:cNvSpPr txBox="1"/>
          <p:nvPr/>
        </p:nvSpPr>
        <p:spPr>
          <a:xfrm>
            <a:off x="2068033" y="3547821"/>
            <a:ext cx="1318437" cy="646331"/>
          </a:xfrm>
          <a:prstGeom prst="rect">
            <a:avLst/>
          </a:prstGeom>
          <a:noFill/>
        </p:spPr>
        <p:txBody>
          <a:bodyPr wrap="square" rtlCol="0">
            <a:spAutoFit/>
          </a:bodyPr>
          <a:lstStyle/>
          <a:p>
            <a:r>
              <a:rPr lang="en-US" dirty="0"/>
              <a:t>Machine Learning</a:t>
            </a:r>
          </a:p>
        </p:txBody>
      </p:sp>
      <p:sp>
        <p:nvSpPr>
          <p:cNvPr id="4" name="Rectangle 3">
            <a:extLst>
              <a:ext uri="{FF2B5EF4-FFF2-40B4-BE49-F238E27FC236}">
                <a16:creationId xmlns:a16="http://schemas.microsoft.com/office/drawing/2014/main" id="{B8B4E3A5-0BF4-4D82-A8D7-8A1498E61A95}"/>
              </a:ext>
            </a:extLst>
          </p:cNvPr>
          <p:cNvSpPr/>
          <p:nvPr/>
        </p:nvSpPr>
        <p:spPr>
          <a:xfrm>
            <a:off x="3033822" y="4681869"/>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5E588FA-DF24-4938-8F42-DB2DB98B9088}"/>
              </a:ext>
            </a:extLst>
          </p:cNvPr>
          <p:cNvSpPr txBox="1"/>
          <p:nvPr/>
        </p:nvSpPr>
        <p:spPr>
          <a:xfrm>
            <a:off x="3257105" y="4752107"/>
            <a:ext cx="1318437" cy="369332"/>
          </a:xfrm>
          <a:prstGeom prst="rect">
            <a:avLst/>
          </a:prstGeom>
          <a:noFill/>
        </p:spPr>
        <p:txBody>
          <a:bodyPr wrap="square" rtlCol="0">
            <a:spAutoFit/>
          </a:bodyPr>
          <a:lstStyle/>
          <a:p>
            <a:r>
              <a:rPr lang="en-US" dirty="0"/>
              <a:t>Tested</a:t>
            </a:r>
          </a:p>
        </p:txBody>
      </p:sp>
      <p:sp>
        <p:nvSpPr>
          <p:cNvPr id="6" name="Rectangle 5">
            <a:extLst>
              <a:ext uri="{FF2B5EF4-FFF2-40B4-BE49-F238E27FC236}">
                <a16:creationId xmlns:a16="http://schemas.microsoft.com/office/drawing/2014/main" id="{E1A79A06-EFB3-4E83-A3D0-3A59FC894B66}"/>
              </a:ext>
            </a:extLst>
          </p:cNvPr>
          <p:cNvSpPr/>
          <p:nvPr/>
        </p:nvSpPr>
        <p:spPr>
          <a:xfrm>
            <a:off x="5004390" y="5387163"/>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28468B4-0BFB-4027-A13A-77FBF9994F94}"/>
              </a:ext>
            </a:extLst>
          </p:cNvPr>
          <p:cNvSpPr txBox="1"/>
          <p:nvPr/>
        </p:nvSpPr>
        <p:spPr>
          <a:xfrm>
            <a:off x="5015022" y="5481223"/>
            <a:ext cx="1759690" cy="646331"/>
          </a:xfrm>
          <a:prstGeom prst="rect">
            <a:avLst/>
          </a:prstGeom>
          <a:noFill/>
        </p:spPr>
        <p:txBody>
          <a:bodyPr wrap="square" rtlCol="0">
            <a:spAutoFit/>
          </a:bodyPr>
          <a:lstStyle/>
          <a:p>
            <a:pPr algn="ctr"/>
            <a:r>
              <a:rPr lang="en-US" dirty="0"/>
              <a:t>Code        (Typically C, C+)</a:t>
            </a:r>
          </a:p>
        </p:txBody>
      </p:sp>
      <p:sp>
        <p:nvSpPr>
          <p:cNvPr id="8" name="Rectangle 7">
            <a:extLst>
              <a:ext uri="{FF2B5EF4-FFF2-40B4-BE49-F238E27FC236}">
                <a16:creationId xmlns:a16="http://schemas.microsoft.com/office/drawing/2014/main" id="{D1D2AE86-277F-481F-9B6C-DDA62F311F03}"/>
              </a:ext>
            </a:extLst>
          </p:cNvPr>
          <p:cNvSpPr/>
          <p:nvPr/>
        </p:nvSpPr>
        <p:spPr>
          <a:xfrm>
            <a:off x="7251404" y="4288465"/>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174E503-9348-4091-8008-B9E492EF403A}"/>
              </a:ext>
            </a:extLst>
          </p:cNvPr>
          <p:cNvSpPr txBox="1"/>
          <p:nvPr/>
        </p:nvSpPr>
        <p:spPr>
          <a:xfrm>
            <a:off x="7697972" y="4497203"/>
            <a:ext cx="1318437" cy="369332"/>
          </a:xfrm>
          <a:prstGeom prst="rect">
            <a:avLst/>
          </a:prstGeom>
          <a:noFill/>
        </p:spPr>
        <p:txBody>
          <a:bodyPr wrap="square" rtlCol="0">
            <a:spAutoFit/>
          </a:bodyPr>
          <a:lstStyle/>
          <a:p>
            <a:r>
              <a:rPr lang="en-US" dirty="0"/>
              <a:t>Device</a:t>
            </a:r>
          </a:p>
        </p:txBody>
      </p:sp>
      <p:sp>
        <p:nvSpPr>
          <p:cNvPr id="10" name="Rectangle 9">
            <a:extLst>
              <a:ext uri="{FF2B5EF4-FFF2-40B4-BE49-F238E27FC236}">
                <a16:creationId xmlns:a16="http://schemas.microsoft.com/office/drawing/2014/main" id="{0650CC40-79F4-48C5-809F-3A1E53240A77}"/>
              </a:ext>
            </a:extLst>
          </p:cNvPr>
          <p:cNvSpPr/>
          <p:nvPr/>
        </p:nvSpPr>
        <p:spPr>
          <a:xfrm>
            <a:off x="8016949" y="2484475"/>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B5FF234-F2B2-4B47-9931-0DADD00C30CA}"/>
              </a:ext>
            </a:extLst>
          </p:cNvPr>
          <p:cNvSpPr txBox="1"/>
          <p:nvPr/>
        </p:nvSpPr>
        <p:spPr>
          <a:xfrm>
            <a:off x="8371368" y="2551903"/>
            <a:ext cx="1318437" cy="646331"/>
          </a:xfrm>
          <a:prstGeom prst="rect">
            <a:avLst/>
          </a:prstGeom>
          <a:noFill/>
        </p:spPr>
        <p:txBody>
          <a:bodyPr wrap="square" rtlCol="0">
            <a:spAutoFit/>
          </a:bodyPr>
          <a:lstStyle/>
          <a:p>
            <a:r>
              <a:rPr lang="en-US" dirty="0"/>
              <a:t>Unit Test and UAT</a:t>
            </a:r>
          </a:p>
        </p:txBody>
      </p:sp>
      <p:sp>
        <p:nvSpPr>
          <p:cNvPr id="12" name="Rectangle 11">
            <a:extLst>
              <a:ext uri="{FF2B5EF4-FFF2-40B4-BE49-F238E27FC236}">
                <a16:creationId xmlns:a16="http://schemas.microsoft.com/office/drawing/2014/main" id="{B5D084AC-7588-45CF-9462-B7C085B2CDA8}"/>
              </a:ext>
            </a:extLst>
          </p:cNvPr>
          <p:cNvSpPr/>
          <p:nvPr/>
        </p:nvSpPr>
        <p:spPr>
          <a:xfrm>
            <a:off x="8775404" y="1071079"/>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342FE60-1C47-484C-B9F5-3ED7A1D35D3F}"/>
              </a:ext>
            </a:extLst>
          </p:cNvPr>
          <p:cNvSpPr txBox="1"/>
          <p:nvPr/>
        </p:nvSpPr>
        <p:spPr>
          <a:xfrm>
            <a:off x="9122735" y="1233928"/>
            <a:ext cx="1318437" cy="369332"/>
          </a:xfrm>
          <a:prstGeom prst="rect">
            <a:avLst/>
          </a:prstGeom>
          <a:noFill/>
        </p:spPr>
        <p:txBody>
          <a:bodyPr wrap="square" rtlCol="0">
            <a:spAutoFit/>
          </a:bodyPr>
          <a:lstStyle/>
          <a:p>
            <a:r>
              <a:rPr lang="en-US" dirty="0"/>
              <a:t>Production</a:t>
            </a:r>
          </a:p>
        </p:txBody>
      </p:sp>
      <p:cxnSp>
        <p:nvCxnSpPr>
          <p:cNvPr id="15" name="Straight Arrow Connector 14">
            <a:extLst>
              <a:ext uri="{FF2B5EF4-FFF2-40B4-BE49-F238E27FC236}">
                <a16:creationId xmlns:a16="http://schemas.microsoft.com/office/drawing/2014/main" id="{5F21DE16-0501-40FA-9B2C-89C7F89ADFB1}"/>
              </a:ext>
            </a:extLst>
          </p:cNvPr>
          <p:cNvCxnSpPr>
            <a:cxnSpLocks/>
            <a:stCxn id="2" idx="2"/>
          </p:cNvCxnSpPr>
          <p:nvPr/>
        </p:nvCxnSpPr>
        <p:spPr>
          <a:xfrm>
            <a:off x="2727253" y="4334630"/>
            <a:ext cx="290621" cy="347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058938-F09E-415B-8CB2-44661F6DA2D9}"/>
              </a:ext>
            </a:extLst>
          </p:cNvPr>
          <p:cNvCxnSpPr>
            <a:cxnSpLocks/>
          </p:cNvCxnSpPr>
          <p:nvPr/>
        </p:nvCxnSpPr>
        <p:spPr>
          <a:xfrm>
            <a:off x="4348717" y="5481223"/>
            <a:ext cx="439478" cy="26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1279B7C-C929-49E1-9E44-F7931437D1B9}"/>
              </a:ext>
            </a:extLst>
          </p:cNvPr>
          <p:cNvSpPr/>
          <p:nvPr/>
        </p:nvSpPr>
        <p:spPr>
          <a:xfrm>
            <a:off x="558209" y="1025190"/>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B7D1C7D-644C-49D3-A0B2-4EF00E9B0898}"/>
              </a:ext>
            </a:extLst>
          </p:cNvPr>
          <p:cNvSpPr txBox="1"/>
          <p:nvPr/>
        </p:nvSpPr>
        <p:spPr>
          <a:xfrm>
            <a:off x="816935" y="1095152"/>
            <a:ext cx="1318437" cy="369332"/>
          </a:xfrm>
          <a:prstGeom prst="rect">
            <a:avLst/>
          </a:prstGeom>
          <a:noFill/>
        </p:spPr>
        <p:txBody>
          <a:bodyPr wrap="square" rtlCol="0">
            <a:spAutoFit/>
          </a:bodyPr>
          <a:lstStyle/>
          <a:p>
            <a:r>
              <a:rPr lang="en-US" dirty="0"/>
              <a:t>Objectives</a:t>
            </a:r>
          </a:p>
        </p:txBody>
      </p:sp>
      <p:cxnSp>
        <p:nvCxnSpPr>
          <p:cNvPr id="23" name="Straight Arrow Connector 22">
            <a:extLst>
              <a:ext uri="{FF2B5EF4-FFF2-40B4-BE49-F238E27FC236}">
                <a16:creationId xmlns:a16="http://schemas.microsoft.com/office/drawing/2014/main" id="{63E2FF08-9234-4CAA-85AD-08742CFF794A}"/>
              </a:ext>
            </a:extLst>
          </p:cNvPr>
          <p:cNvCxnSpPr>
            <a:cxnSpLocks/>
          </p:cNvCxnSpPr>
          <p:nvPr/>
        </p:nvCxnSpPr>
        <p:spPr>
          <a:xfrm>
            <a:off x="1222744" y="1811999"/>
            <a:ext cx="253408" cy="34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9F3943-A2C6-4168-8360-CE91AE95D04D}"/>
              </a:ext>
            </a:extLst>
          </p:cNvPr>
          <p:cNvCxnSpPr/>
          <p:nvPr/>
        </p:nvCxnSpPr>
        <p:spPr>
          <a:xfrm flipV="1">
            <a:off x="6847367" y="5160334"/>
            <a:ext cx="956931" cy="67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2F6AEA-8A03-4391-8772-B56BFC25F8CC}"/>
              </a:ext>
            </a:extLst>
          </p:cNvPr>
          <p:cNvCxnSpPr/>
          <p:nvPr/>
        </p:nvCxnSpPr>
        <p:spPr>
          <a:xfrm flipV="1">
            <a:off x="8371368" y="3429000"/>
            <a:ext cx="645041" cy="85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0B0B52-A041-4DC0-9F0E-7F8EC99E161A}"/>
              </a:ext>
            </a:extLst>
          </p:cNvPr>
          <p:cNvCxnSpPr/>
          <p:nvPr/>
        </p:nvCxnSpPr>
        <p:spPr>
          <a:xfrm flipV="1">
            <a:off x="9335386" y="1950374"/>
            <a:ext cx="446568" cy="53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F836248-33FC-4497-90A0-6DDBD1B905AD}"/>
              </a:ext>
            </a:extLst>
          </p:cNvPr>
          <p:cNvSpPr txBox="1"/>
          <p:nvPr/>
        </p:nvSpPr>
        <p:spPr>
          <a:xfrm>
            <a:off x="2243468" y="202019"/>
            <a:ext cx="7414438" cy="523220"/>
          </a:xfrm>
          <a:prstGeom prst="rect">
            <a:avLst/>
          </a:prstGeom>
          <a:noFill/>
        </p:spPr>
        <p:txBody>
          <a:bodyPr wrap="square" rtlCol="0">
            <a:spAutoFit/>
          </a:bodyPr>
          <a:lstStyle/>
          <a:p>
            <a:r>
              <a:rPr lang="en-US" sz="2800" dirty="0"/>
              <a:t>The CRISP Life Cycle Is Actually Two Life Cycles</a:t>
            </a:r>
          </a:p>
        </p:txBody>
      </p:sp>
      <p:sp>
        <p:nvSpPr>
          <p:cNvPr id="35" name="Rectangle 34">
            <a:extLst>
              <a:ext uri="{FF2B5EF4-FFF2-40B4-BE49-F238E27FC236}">
                <a16:creationId xmlns:a16="http://schemas.microsoft.com/office/drawing/2014/main" id="{AD72D5C3-1FDC-4697-B0AB-89159E4EAD58}"/>
              </a:ext>
            </a:extLst>
          </p:cNvPr>
          <p:cNvSpPr/>
          <p:nvPr/>
        </p:nvSpPr>
        <p:spPr>
          <a:xfrm>
            <a:off x="1107558" y="2217424"/>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BCFD23C1-91F2-4D2A-B108-02BCB24BBEB0}"/>
              </a:ext>
            </a:extLst>
          </p:cNvPr>
          <p:cNvCxnSpPr>
            <a:cxnSpLocks/>
          </p:cNvCxnSpPr>
          <p:nvPr/>
        </p:nvCxnSpPr>
        <p:spPr>
          <a:xfrm>
            <a:off x="1990060" y="3138792"/>
            <a:ext cx="253408" cy="34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A92B95-61BD-4616-B696-8CA01EC4F428}"/>
              </a:ext>
            </a:extLst>
          </p:cNvPr>
          <p:cNvSpPr txBox="1"/>
          <p:nvPr/>
        </p:nvSpPr>
        <p:spPr>
          <a:xfrm>
            <a:off x="1330841" y="2167779"/>
            <a:ext cx="1318437" cy="923330"/>
          </a:xfrm>
          <a:prstGeom prst="rect">
            <a:avLst/>
          </a:prstGeom>
          <a:noFill/>
        </p:spPr>
        <p:txBody>
          <a:bodyPr wrap="square" rtlCol="0">
            <a:spAutoFit/>
          </a:bodyPr>
          <a:lstStyle/>
          <a:p>
            <a:r>
              <a:rPr lang="en-US" dirty="0"/>
              <a:t>Data and Process Mining</a:t>
            </a:r>
          </a:p>
        </p:txBody>
      </p:sp>
      <p:sp>
        <p:nvSpPr>
          <p:cNvPr id="41" name="TextBox 40">
            <a:extLst>
              <a:ext uri="{FF2B5EF4-FFF2-40B4-BE49-F238E27FC236}">
                <a16:creationId xmlns:a16="http://schemas.microsoft.com/office/drawing/2014/main" id="{19C68A95-1CC6-4CCA-989F-92B372AA96D0}"/>
              </a:ext>
            </a:extLst>
          </p:cNvPr>
          <p:cNvSpPr txBox="1"/>
          <p:nvPr/>
        </p:nvSpPr>
        <p:spPr>
          <a:xfrm>
            <a:off x="157715" y="3455488"/>
            <a:ext cx="1318437" cy="738664"/>
          </a:xfrm>
          <a:prstGeom prst="rect">
            <a:avLst/>
          </a:prstGeom>
          <a:noFill/>
        </p:spPr>
        <p:txBody>
          <a:bodyPr wrap="square" rtlCol="0">
            <a:spAutoFit/>
          </a:bodyPr>
          <a:lstStyle/>
          <a:p>
            <a:r>
              <a:rPr lang="en-US" sz="1400" dirty="0">
                <a:solidFill>
                  <a:schemeClr val="accent1"/>
                </a:solidFill>
              </a:rPr>
              <a:t>Data Discovery and Algorithm Development</a:t>
            </a:r>
          </a:p>
        </p:txBody>
      </p:sp>
      <p:sp>
        <p:nvSpPr>
          <p:cNvPr id="42" name="TextBox 41">
            <a:extLst>
              <a:ext uri="{FF2B5EF4-FFF2-40B4-BE49-F238E27FC236}">
                <a16:creationId xmlns:a16="http://schemas.microsoft.com/office/drawing/2014/main" id="{D46AEBE1-6822-444E-BDD3-C747892702F6}"/>
              </a:ext>
            </a:extLst>
          </p:cNvPr>
          <p:cNvSpPr txBox="1"/>
          <p:nvPr/>
        </p:nvSpPr>
        <p:spPr>
          <a:xfrm>
            <a:off x="9781954" y="3501654"/>
            <a:ext cx="1318437" cy="523220"/>
          </a:xfrm>
          <a:prstGeom prst="rect">
            <a:avLst/>
          </a:prstGeom>
          <a:noFill/>
        </p:spPr>
        <p:txBody>
          <a:bodyPr wrap="square" rtlCol="0">
            <a:spAutoFit/>
          </a:bodyPr>
          <a:lstStyle/>
          <a:p>
            <a:r>
              <a:rPr lang="en-US" sz="1400" dirty="0">
                <a:solidFill>
                  <a:schemeClr val="accent1"/>
                </a:solidFill>
              </a:rPr>
              <a:t>Solution Deployment</a:t>
            </a:r>
          </a:p>
        </p:txBody>
      </p:sp>
    </p:spTree>
    <p:extLst>
      <p:ext uri="{BB962C8B-B14F-4D97-AF65-F5344CB8AC3E}">
        <p14:creationId xmlns:p14="http://schemas.microsoft.com/office/powerpoint/2010/main" val="2760954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52036" y="477671"/>
            <a:ext cx="8506615" cy="5915651"/>
          </a:xfrm>
          <a:prstGeom prst="rect">
            <a:avLst/>
          </a:prstGeom>
        </p:spPr>
      </p:pic>
      <p:sp>
        <p:nvSpPr>
          <p:cNvPr id="3" name="Rectangle 2">
            <a:extLst>
              <a:ext uri="{FF2B5EF4-FFF2-40B4-BE49-F238E27FC236}">
                <a16:creationId xmlns:a16="http://schemas.microsoft.com/office/drawing/2014/main" id="{5F354C94-BB38-4C46-94B0-6156622F2C1F}"/>
              </a:ext>
            </a:extLst>
          </p:cNvPr>
          <p:cNvSpPr/>
          <p:nvPr/>
        </p:nvSpPr>
        <p:spPr>
          <a:xfrm>
            <a:off x="6177776" y="5865541"/>
            <a:ext cx="2107580" cy="5277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3375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3467" y="1224917"/>
            <a:ext cx="11139840" cy="4646186"/>
          </a:xfrm>
          <a:prstGeom prst="rect">
            <a:avLst/>
          </a:prstGeom>
        </p:spPr>
      </p:pic>
      <p:sp>
        <p:nvSpPr>
          <p:cNvPr id="3" name="TextBox 2"/>
          <p:cNvSpPr txBox="1"/>
          <p:nvPr/>
        </p:nvSpPr>
        <p:spPr>
          <a:xfrm>
            <a:off x="1421176" y="440674"/>
            <a:ext cx="9132983" cy="369332"/>
          </a:xfrm>
          <a:prstGeom prst="rect">
            <a:avLst/>
          </a:prstGeom>
          <a:noFill/>
        </p:spPr>
        <p:txBody>
          <a:bodyPr wrap="square" rtlCol="0">
            <a:spAutoFit/>
          </a:bodyPr>
          <a:lstStyle/>
          <a:p>
            <a:pPr algn="ctr"/>
            <a:r>
              <a:rPr lang="en-US" dirty="0"/>
              <a:t>Using PRIMMS Project Management Tool For Methodology Guidance and Project Tracking</a:t>
            </a:r>
          </a:p>
        </p:txBody>
      </p:sp>
    </p:spTree>
    <p:extLst>
      <p:ext uri="{BB962C8B-B14F-4D97-AF65-F5344CB8AC3E}">
        <p14:creationId xmlns:p14="http://schemas.microsoft.com/office/powerpoint/2010/main" val="2039669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image001">
            <a:extLst>
              <a:ext uri="{FF2B5EF4-FFF2-40B4-BE49-F238E27FC236}">
                <a16:creationId xmlns:a16="http://schemas.microsoft.com/office/drawing/2014/main" id="{0F218C1E-31FD-498C-BF78-4E616C456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912" y="145472"/>
            <a:ext cx="9088804" cy="656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A008CA0-87AE-454E-9CEB-5A9E74060C17}"/>
              </a:ext>
            </a:extLst>
          </p:cNvPr>
          <p:cNvSpPr txBox="1"/>
          <p:nvPr/>
        </p:nvSpPr>
        <p:spPr>
          <a:xfrm>
            <a:off x="180109" y="928255"/>
            <a:ext cx="1898073" cy="2031325"/>
          </a:xfrm>
          <a:prstGeom prst="rect">
            <a:avLst/>
          </a:prstGeom>
          <a:noFill/>
        </p:spPr>
        <p:txBody>
          <a:bodyPr wrap="square" rtlCol="0">
            <a:spAutoFit/>
          </a:bodyPr>
          <a:lstStyle/>
          <a:p>
            <a:r>
              <a:rPr lang="en-US" dirty="0"/>
              <a:t>Data Science and Process Science Are a Powerful Combination Leading to Enterprise Value Creation</a:t>
            </a:r>
          </a:p>
        </p:txBody>
      </p:sp>
      <p:sp>
        <p:nvSpPr>
          <p:cNvPr id="3" name="TextBox 2">
            <a:extLst>
              <a:ext uri="{FF2B5EF4-FFF2-40B4-BE49-F238E27FC236}">
                <a16:creationId xmlns:a16="http://schemas.microsoft.com/office/drawing/2014/main" id="{94C09FF9-0234-4B9F-8984-359B0645FB57}"/>
              </a:ext>
            </a:extLst>
          </p:cNvPr>
          <p:cNvSpPr txBox="1"/>
          <p:nvPr/>
        </p:nvSpPr>
        <p:spPr>
          <a:xfrm>
            <a:off x="7496476" y="5728348"/>
            <a:ext cx="1399309" cy="646331"/>
          </a:xfrm>
          <a:prstGeom prst="rect">
            <a:avLst/>
          </a:prstGeom>
          <a:noFill/>
        </p:spPr>
        <p:txBody>
          <a:bodyPr wrap="square" rtlCol="0">
            <a:spAutoFit/>
          </a:bodyPr>
          <a:lstStyle/>
          <a:p>
            <a:r>
              <a:rPr lang="en-US" dirty="0"/>
              <a:t>DMAIC</a:t>
            </a:r>
          </a:p>
          <a:p>
            <a:r>
              <a:rPr lang="en-US" dirty="0"/>
              <a:t>Six Sigma</a:t>
            </a:r>
          </a:p>
        </p:txBody>
      </p:sp>
      <p:pic>
        <p:nvPicPr>
          <p:cNvPr id="5" name="Picture 4">
            <a:extLst>
              <a:ext uri="{FF2B5EF4-FFF2-40B4-BE49-F238E27FC236}">
                <a16:creationId xmlns:a16="http://schemas.microsoft.com/office/drawing/2014/main" id="{990EA832-8C93-4752-9C4D-BD6EF0D8765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75259" y="5555673"/>
            <a:ext cx="2252674" cy="1302327"/>
          </a:xfrm>
          <a:prstGeom prst="rect">
            <a:avLst/>
          </a:prstGeom>
        </p:spPr>
      </p:pic>
      <p:sp>
        <p:nvSpPr>
          <p:cNvPr id="9" name="TextBox 8">
            <a:extLst>
              <a:ext uri="{FF2B5EF4-FFF2-40B4-BE49-F238E27FC236}">
                <a16:creationId xmlns:a16="http://schemas.microsoft.com/office/drawing/2014/main" id="{BC9D8D6A-CC11-41F8-B0E4-93B7357A31CE}"/>
              </a:ext>
            </a:extLst>
          </p:cNvPr>
          <p:cNvSpPr txBox="1"/>
          <p:nvPr/>
        </p:nvSpPr>
        <p:spPr>
          <a:xfrm>
            <a:off x="10627933" y="5763491"/>
            <a:ext cx="1399309" cy="369332"/>
          </a:xfrm>
          <a:prstGeom prst="rect">
            <a:avLst/>
          </a:prstGeom>
          <a:noFill/>
        </p:spPr>
        <p:txBody>
          <a:bodyPr wrap="square" rtlCol="0">
            <a:spAutoFit/>
          </a:bodyPr>
          <a:lstStyle/>
          <a:p>
            <a:r>
              <a:rPr lang="en-US" dirty="0"/>
              <a:t>CRISP-DM</a:t>
            </a:r>
          </a:p>
        </p:txBody>
      </p:sp>
    </p:spTree>
    <p:extLst>
      <p:ext uri="{BB962C8B-B14F-4D97-AF65-F5344CB8AC3E}">
        <p14:creationId xmlns:p14="http://schemas.microsoft.com/office/powerpoint/2010/main" val="4174818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0EBC12-E64B-4459-8B66-F76AC4073D8F}"/>
              </a:ext>
            </a:extLst>
          </p:cNvPr>
          <p:cNvSpPr txBox="1"/>
          <p:nvPr/>
        </p:nvSpPr>
        <p:spPr>
          <a:xfrm>
            <a:off x="2196028" y="185298"/>
            <a:ext cx="7799943" cy="646331"/>
          </a:xfrm>
          <a:prstGeom prst="rect">
            <a:avLst/>
          </a:prstGeom>
          <a:noFill/>
        </p:spPr>
        <p:txBody>
          <a:bodyPr wrap="square" rtlCol="0">
            <a:spAutoFit/>
          </a:bodyPr>
          <a:lstStyle/>
          <a:p>
            <a:pPr algn="ctr"/>
            <a:r>
              <a:rPr lang="en-US" sz="3600" dirty="0"/>
              <a:t>Process Improvement Methodologies </a:t>
            </a:r>
          </a:p>
        </p:txBody>
      </p:sp>
      <p:sp>
        <p:nvSpPr>
          <p:cNvPr id="3" name="Rectangle 2">
            <a:extLst>
              <a:ext uri="{FF2B5EF4-FFF2-40B4-BE49-F238E27FC236}">
                <a16:creationId xmlns:a16="http://schemas.microsoft.com/office/drawing/2014/main" id="{0127110F-719C-4292-80E5-3711D759C9DD}"/>
              </a:ext>
            </a:extLst>
          </p:cNvPr>
          <p:cNvSpPr/>
          <p:nvPr/>
        </p:nvSpPr>
        <p:spPr>
          <a:xfrm>
            <a:off x="533441" y="1040391"/>
            <a:ext cx="11125115" cy="5632311"/>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22222"/>
                </a:solidFill>
                <a:latin typeface="Rubik"/>
              </a:rPr>
              <a:t>A key performance indicator (KPI) is a value used to monitor and </a:t>
            </a:r>
            <a:r>
              <a:rPr lang="en-US" sz="2400" dirty="0">
                <a:latin typeface="Rubik"/>
              </a:rPr>
              <a:t>measure effectiveness and efficiency</a:t>
            </a:r>
            <a:r>
              <a:rPr lang="en-US" sz="2400" dirty="0">
                <a:solidFill>
                  <a:srgbClr val="222222"/>
                </a:solidFill>
                <a:latin typeface="Rubik"/>
              </a:rPr>
              <a:t>. Although some, like net profit margin, are nearly universal in business, most industries have their own key performance indicators as well. KPI’s should always be measured independently from the research process.</a:t>
            </a:r>
          </a:p>
          <a:p>
            <a:pPr marL="285750" indent="-285750">
              <a:buFont typeface="Arial" panose="020B0604020202020204" pitchFamily="34" charset="0"/>
              <a:buChar char="•"/>
            </a:pPr>
            <a:endParaRPr lang="en-US" sz="2400" dirty="0">
              <a:solidFill>
                <a:srgbClr val="222222"/>
              </a:solidFill>
              <a:latin typeface="Rubik"/>
            </a:endParaRPr>
          </a:p>
          <a:p>
            <a:pPr marL="285750" indent="-285750">
              <a:buFont typeface="Arial" panose="020B0604020202020204" pitchFamily="34" charset="0"/>
              <a:buChar char="•"/>
            </a:pPr>
            <a:r>
              <a:rPr lang="en-US" sz="2400" dirty="0">
                <a:solidFill>
                  <a:srgbClr val="222222"/>
                </a:solidFill>
                <a:latin typeface="Rubik"/>
              </a:rPr>
              <a:t>Six Sigma is a mature methodology for improving KPI’s that are tied to </a:t>
            </a:r>
            <a:r>
              <a:rPr lang="en-US" sz="2400" u="sng" dirty="0">
                <a:solidFill>
                  <a:srgbClr val="222222"/>
                </a:solidFill>
                <a:latin typeface="Rubik"/>
              </a:rPr>
              <a:t>defects </a:t>
            </a:r>
            <a:r>
              <a:rPr lang="en-US" sz="2400" dirty="0">
                <a:solidFill>
                  <a:srgbClr val="222222"/>
                </a:solidFill>
                <a:latin typeface="Rubik"/>
              </a:rPr>
              <a:t>and quality. The approach emphasizes the attainment of improvement through defect removal and statistical control using samples of population data.</a:t>
            </a:r>
          </a:p>
          <a:p>
            <a:pPr marL="285750" indent="-285750">
              <a:buFont typeface="Arial" panose="020B0604020202020204" pitchFamily="34" charset="0"/>
              <a:buChar char="•"/>
            </a:pPr>
            <a:endParaRPr lang="en-US" sz="2400" dirty="0">
              <a:solidFill>
                <a:srgbClr val="222222"/>
              </a:solidFill>
              <a:latin typeface="Rubik"/>
            </a:endParaRPr>
          </a:p>
          <a:p>
            <a:pPr marL="285750" indent="-285750">
              <a:buFont typeface="Arial" panose="020B0604020202020204" pitchFamily="34" charset="0"/>
              <a:buChar char="•"/>
            </a:pPr>
            <a:r>
              <a:rPr lang="en-US" sz="2400" dirty="0">
                <a:solidFill>
                  <a:srgbClr val="222222"/>
                </a:solidFill>
                <a:latin typeface="Rubik"/>
              </a:rPr>
              <a:t>CRISP-DM is a mature methodology for improving KPI’s that are tied to solution deployment. CRISP-DM can be used for growth, discovery of opportunities and innovation given some modifications. The approach emphasizes the mining of existing observations of multi-dimensional, often complete population datasets to uncover causation. Then systems are deployed enabling the user to act upon causal factors in order to achieve competitive advantage for the organization.</a:t>
            </a:r>
            <a:endParaRPr lang="en-US" sz="2400" dirty="0"/>
          </a:p>
        </p:txBody>
      </p:sp>
    </p:spTree>
    <p:extLst>
      <p:ext uri="{BB962C8B-B14F-4D97-AF65-F5344CB8AC3E}">
        <p14:creationId xmlns:p14="http://schemas.microsoft.com/office/powerpoint/2010/main" val="41447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64577" y="1457362"/>
            <a:ext cx="5395038" cy="4709445"/>
          </a:xfrm>
          <a:prstGeom prst="rect">
            <a:avLst/>
          </a:prstGeom>
        </p:spPr>
      </p:pic>
      <p:pic>
        <p:nvPicPr>
          <p:cNvPr id="3" name="Picture 2"/>
          <p:cNvPicPr>
            <a:picLocks noChangeAspect="1"/>
          </p:cNvPicPr>
          <p:nvPr/>
        </p:nvPicPr>
        <p:blipFill>
          <a:blip r:embed="rId3"/>
          <a:stretch>
            <a:fillRect/>
          </a:stretch>
        </p:blipFill>
        <p:spPr>
          <a:xfrm>
            <a:off x="589187" y="704850"/>
            <a:ext cx="4054250" cy="5962650"/>
          </a:xfrm>
          <a:prstGeom prst="rect">
            <a:avLst/>
          </a:prstGeom>
        </p:spPr>
      </p:pic>
      <p:sp>
        <p:nvSpPr>
          <p:cNvPr id="4" name="TextBox 3"/>
          <p:cNvSpPr txBox="1"/>
          <p:nvPr/>
        </p:nvSpPr>
        <p:spPr>
          <a:xfrm>
            <a:off x="3469077" y="120075"/>
            <a:ext cx="4191000" cy="584775"/>
          </a:xfrm>
          <a:prstGeom prst="rect">
            <a:avLst/>
          </a:prstGeom>
          <a:noFill/>
        </p:spPr>
        <p:txBody>
          <a:bodyPr wrap="square" rtlCol="0">
            <a:spAutoFit/>
          </a:bodyPr>
          <a:lstStyle/>
          <a:p>
            <a:pPr algn="ctr"/>
            <a:r>
              <a:rPr lang="en-US" sz="3200" dirty="0"/>
              <a:t>Texts Chosen</a:t>
            </a:r>
          </a:p>
        </p:txBody>
      </p:sp>
      <p:sp>
        <p:nvSpPr>
          <p:cNvPr id="6" name="TextBox 5">
            <a:extLst>
              <a:ext uri="{FF2B5EF4-FFF2-40B4-BE49-F238E27FC236}">
                <a16:creationId xmlns:a16="http://schemas.microsoft.com/office/drawing/2014/main" id="{83AC015D-9B80-41A2-A599-A8432E2BDF7B}"/>
              </a:ext>
            </a:extLst>
          </p:cNvPr>
          <p:cNvSpPr txBox="1"/>
          <p:nvPr/>
        </p:nvSpPr>
        <p:spPr>
          <a:xfrm>
            <a:off x="6899563" y="1088030"/>
            <a:ext cx="3089563" cy="369332"/>
          </a:xfrm>
          <a:prstGeom prst="rect">
            <a:avLst/>
          </a:prstGeom>
          <a:noFill/>
        </p:spPr>
        <p:txBody>
          <a:bodyPr wrap="square" rtlCol="0">
            <a:spAutoFit/>
          </a:bodyPr>
          <a:lstStyle/>
          <a:p>
            <a:r>
              <a:rPr lang="en-US" dirty="0"/>
              <a:t>Downloadable-Free of Charge</a:t>
            </a:r>
          </a:p>
        </p:txBody>
      </p:sp>
    </p:spTree>
    <p:extLst>
      <p:ext uri="{BB962C8B-B14F-4D97-AF65-F5344CB8AC3E}">
        <p14:creationId xmlns:p14="http://schemas.microsoft.com/office/powerpoint/2010/main" val="4022112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4554" y="165253"/>
            <a:ext cx="5960126" cy="1077218"/>
          </a:xfrm>
          <a:prstGeom prst="rect">
            <a:avLst/>
          </a:prstGeom>
          <a:noFill/>
        </p:spPr>
        <p:txBody>
          <a:bodyPr wrap="square" rtlCol="0">
            <a:spAutoFit/>
          </a:bodyPr>
          <a:lstStyle/>
          <a:p>
            <a:pPr algn="ctr"/>
            <a:r>
              <a:rPr lang="en-US" sz="3200" dirty="0"/>
              <a:t>Lean Six Sigma Brings an Action and Business Value Orientation</a:t>
            </a:r>
          </a:p>
        </p:txBody>
      </p:sp>
      <p:sp>
        <p:nvSpPr>
          <p:cNvPr id="3" name="TextBox 2"/>
          <p:cNvSpPr txBox="1"/>
          <p:nvPr/>
        </p:nvSpPr>
        <p:spPr>
          <a:xfrm>
            <a:off x="510393" y="1242471"/>
            <a:ext cx="11127036" cy="6370975"/>
          </a:xfrm>
          <a:prstGeom prst="rect">
            <a:avLst/>
          </a:prstGeom>
          <a:noFill/>
        </p:spPr>
        <p:txBody>
          <a:bodyPr wrap="square" rtlCol="0">
            <a:spAutoFit/>
          </a:bodyPr>
          <a:lstStyle/>
          <a:p>
            <a:pPr marL="457200" indent="-457200">
              <a:buAutoNum type="arabicParenR"/>
            </a:pPr>
            <a:r>
              <a:rPr lang="en-US" sz="2400" dirty="0"/>
              <a:t>Align project with business goals and the VOC, and establish accurate metric baselines.</a:t>
            </a:r>
          </a:p>
          <a:p>
            <a:pPr marL="457200" indent="-457200">
              <a:buAutoNum type="arabicParenR"/>
            </a:pPr>
            <a:r>
              <a:rPr lang="en-US" sz="2400" dirty="0"/>
              <a:t>Ensure buy-in from process owner, finance and other stakeholders.</a:t>
            </a:r>
          </a:p>
          <a:p>
            <a:pPr marL="457200" indent="-457200">
              <a:buAutoNum type="arabicParenR"/>
            </a:pPr>
            <a:r>
              <a:rPr lang="en-US" sz="2400" dirty="0"/>
              <a:t>Communicate the project to stakeholders.</a:t>
            </a:r>
          </a:p>
          <a:p>
            <a:pPr marL="457200" indent="-457200">
              <a:buAutoNum type="arabicParenR"/>
            </a:pPr>
            <a:r>
              <a:rPr lang="en-US" sz="2400" dirty="0"/>
              <a:t>Ensure measurement system accuracy, collect data on inputs and outputs and prove the causal effect Y=f(X) using Lean Six Sigma tools and methods.</a:t>
            </a:r>
          </a:p>
          <a:p>
            <a:pPr marL="457200" indent="-457200">
              <a:buAutoNum type="arabicParenR"/>
            </a:pPr>
            <a:r>
              <a:rPr lang="en-US" sz="2400" dirty="0"/>
              <a:t>Improve measurement systems and refine analyses as needed to identify root causes and their solutions, that is, improvements or counter measures.</a:t>
            </a:r>
          </a:p>
          <a:p>
            <a:pPr marL="457200" indent="-457200">
              <a:buAutoNum type="arabicParenR"/>
            </a:pPr>
            <a:r>
              <a:rPr lang="en-US" sz="2400" dirty="0"/>
              <a:t>Select best alternative solution. Develop a detailed improvement plan and conduct a pilot study to prove that Y=f(X).</a:t>
            </a:r>
          </a:p>
          <a:p>
            <a:pPr marL="457200" indent="-457200">
              <a:buAutoNum type="arabicParenR"/>
            </a:pPr>
            <a:r>
              <a:rPr lang="en-US" sz="2400" dirty="0"/>
              <a:t>Integrate solutions into larger process based upon pilot study.</a:t>
            </a:r>
          </a:p>
          <a:p>
            <a:pPr marL="457200" indent="-457200">
              <a:buAutoNum type="arabicParenR"/>
            </a:pPr>
            <a:r>
              <a:rPr lang="en-US" sz="2400" dirty="0"/>
              <a:t>Create standardized procedures, processes and mistake-proofing.</a:t>
            </a:r>
          </a:p>
          <a:p>
            <a:pPr marL="457200" indent="-457200">
              <a:buAutoNum type="arabicParenR"/>
            </a:pPr>
            <a:r>
              <a:rPr lang="en-US" sz="2400" dirty="0"/>
              <a:t>Implement training and audits to sustain the solutions.</a:t>
            </a:r>
          </a:p>
          <a:p>
            <a:pPr marL="457200" indent="-457200">
              <a:buAutoNum type="arabicParenR"/>
            </a:pPr>
            <a:r>
              <a:rPr lang="en-US" sz="2400" dirty="0"/>
              <a:t>Create the control plan, apply control strategies, and transfer project ownership to the process owner and local work team.</a:t>
            </a:r>
          </a:p>
          <a:p>
            <a:pPr marL="457200" indent="-457200">
              <a:buAutoNum type="arabicParenR"/>
            </a:pPr>
            <a:endParaRPr lang="en-US" sz="2400" dirty="0"/>
          </a:p>
          <a:p>
            <a:pPr marL="457200" indent="-457200">
              <a:buAutoNum type="arabicParenR"/>
            </a:pPr>
            <a:endParaRPr lang="en-US" sz="2400" dirty="0"/>
          </a:p>
        </p:txBody>
      </p:sp>
      <p:grpSp>
        <p:nvGrpSpPr>
          <p:cNvPr id="6" name="Group 5"/>
          <p:cNvGrpSpPr/>
          <p:nvPr/>
        </p:nvGrpSpPr>
        <p:grpSpPr>
          <a:xfrm>
            <a:off x="327804" y="310551"/>
            <a:ext cx="2467154" cy="931920"/>
            <a:chOff x="327804" y="310551"/>
            <a:chExt cx="2467154" cy="931920"/>
          </a:xfrm>
        </p:grpSpPr>
        <p:sp>
          <p:nvSpPr>
            <p:cNvPr id="4" name="Explosion: 14 Points 3"/>
            <p:cNvSpPr/>
            <p:nvPr/>
          </p:nvSpPr>
          <p:spPr>
            <a:xfrm>
              <a:off x="327804" y="310551"/>
              <a:ext cx="2467154" cy="931920"/>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914399" y="591845"/>
              <a:ext cx="1147313" cy="369332"/>
            </a:xfrm>
            <a:prstGeom prst="rect">
              <a:avLst/>
            </a:prstGeom>
            <a:noFill/>
          </p:spPr>
          <p:txBody>
            <a:bodyPr wrap="square" rtlCol="0">
              <a:spAutoFit/>
            </a:bodyPr>
            <a:lstStyle/>
            <a:p>
              <a:r>
                <a:rPr lang="en-US" dirty="0"/>
                <a:t>Examples</a:t>
              </a:r>
            </a:p>
          </p:txBody>
        </p:sp>
      </p:grpSp>
    </p:spTree>
    <p:extLst>
      <p:ext uri="{BB962C8B-B14F-4D97-AF65-F5344CB8AC3E}">
        <p14:creationId xmlns:p14="http://schemas.microsoft.com/office/powerpoint/2010/main" val="376353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3">
                                            <p:txEl>
                                              <p:pRg st="3" end="3"/>
                                            </p:txEl>
                                          </p:spTgt>
                                        </p:tgtEl>
                                        <p:attrNameLst>
                                          <p:attrName>style.color</p:attrName>
                                        </p:attrNameLst>
                                      </p:cBhvr>
                                      <p:to>
                                        <a:schemeClr val="accent2"/>
                                      </p:to>
                                    </p:animClr>
                                    <p:animClr clrSpc="rgb" dir="cw">
                                      <p:cBhvr>
                                        <p:cTn id="11" dur="500" fill="hold"/>
                                        <p:tgtEl>
                                          <p:spTgt spid="3">
                                            <p:txEl>
                                              <p:pRg st="3" end="3"/>
                                            </p:txEl>
                                          </p:spTgt>
                                        </p:tgtEl>
                                        <p:attrNameLst>
                                          <p:attrName>fillcolor</p:attrName>
                                        </p:attrNameLst>
                                      </p:cBhvr>
                                      <p:to>
                                        <a:schemeClr val="accent2"/>
                                      </p:to>
                                    </p:animClr>
                                    <p:set>
                                      <p:cBhvr>
                                        <p:cTn id="12" dur="500" fill="hold"/>
                                        <p:tgtEl>
                                          <p:spTgt spid="3">
                                            <p:txEl>
                                              <p:pRg st="3" end="3"/>
                                            </p:txEl>
                                          </p:spTgt>
                                        </p:tgtEl>
                                        <p:attrNameLst>
                                          <p:attrName>fill.type</p:attrName>
                                        </p:attrNameLst>
                                      </p:cBhvr>
                                      <p:to>
                                        <p:strVal val="solid"/>
                                      </p:to>
                                    </p:set>
                                    <p:set>
                                      <p:cBhvr>
                                        <p:cTn id="13" dur="500" fill="hold"/>
                                        <p:tgtEl>
                                          <p:spTgt spid="3">
                                            <p:txEl>
                                              <p:pRg st="3" end="3"/>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nodeType="clickEffect">
                                  <p:stCondLst>
                                    <p:cond delay="0"/>
                                  </p:stCondLst>
                                  <p:childTnLst>
                                    <p:animClr clrSpc="rgb" dir="cw">
                                      <p:cBhvr override="childStyle">
                                        <p:cTn id="17" dur="500" fill="hold"/>
                                        <p:tgtEl>
                                          <p:spTgt spid="3">
                                            <p:txEl>
                                              <p:pRg st="5" end="5"/>
                                            </p:txEl>
                                          </p:spTgt>
                                        </p:tgtEl>
                                        <p:attrNameLst>
                                          <p:attrName>style.color</p:attrName>
                                        </p:attrNameLst>
                                      </p:cBhvr>
                                      <p:to>
                                        <a:schemeClr val="accent2"/>
                                      </p:to>
                                    </p:animClr>
                                    <p:animClr clrSpc="rgb" dir="cw">
                                      <p:cBhvr>
                                        <p:cTn id="18" dur="500" fill="hold"/>
                                        <p:tgtEl>
                                          <p:spTgt spid="3">
                                            <p:txEl>
                                              <p:pRg st="5" end="5"/>
                                            </p:txEl>
                                          </p:spTgt>
                                        </p:tgtEl>
                                        <p:attrNameLst>
                                          <p:attrName>fillcolor</p:attrName>
                                        </p:attrNameLst>
                                      </p:cBhvr>
                                      <p:to>
                                        <a:schemeClr val="accent2"/>
                                      </p:to>
                                    </p:animClr>
                                    <p:set>
                                      <p:cBhvr>
                                        <p:cTn id="19" dur="500" fill="hold"/>
                                        <p:tgtEl>
                                          <p:spTgt spid="3">
                                            <p:txEl>
                                              <p:pRg st="5" end="5"/>
                                            </p:txEl>
                                          </p:spTgt>
                                        </p:tgtEl>
                                        <p:attrNameLst>
                                          <p:attrName>fill.type</p:attrName>
                                        </p:attrNameLst>
                                      </p:cBhvr>
                                      <p:to>
                                        <p:strVal val="solid"/>
                                      </p:to>
                                    </p:set>
                                    <p:set>
                                      <p:cBhvr>
                                        <p:cTn id="20" dur="500" fill="hold"/>
                                        <p:tgtEl>
                                          <p:spTgt spid="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62818" y="-21960"/>
            <a:ext cx="4495420" cy="6957490"/>
          </a:xfrm>
          <a:prstGeom prst="rect">
            <a:avLst/>
          </a:prstGeom>
        </p:spPr>
      </p:pic>
      <p:sp>
        <p:nvSpPr>
          <p:cNvPr id="3" name="TextBox 2"/>
          <p:cNvSpPr txBox="1"/>
          <p:nvPr/>
        </p:nvSpPr>
        <p:spPr>
          <a:xfrm>
            <a:off x="214343" y="2049829"/>
            <a:ext cx="3572256" cy="4093428"/>
          </a:xfrm>
          <a:prstGeom prst="rect">
            <a:avLst/>
          </a:prstGeom>
          <a:noFill/>
        </p:spPr>
        <p:txBody>
          <a:bodyPr wrap="square" rtlCol="0">
            <a:spAutoFit/>
          </a:bodyPr>
          <a:lstStyle/>
          <a:p>
            <a:pPr algn="ctr"/>
            <a:r>
              <a:rPr lang="en-US" sz="2000" dirty="0"/>
              <a:t>Six Sigma Projects Can Take A Very Long Time To Show Results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Tend to Focus on Customer Satisfaction By Resolving Quality Problems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Tend to Not Be Forward Looking For Value Opportunities Based Upon Growth</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Tend to Ignore Discovery</a:t>
            </a:r>
          </a:p>
        </p:txBody>
      </p:sp>
    </p:spTree>
    <p:extLst>
      <p:ext uri="{BB962C8B-B14F-4D97-AF65-F5344CB8AC3E}">
        <p14:creationId xmlns:p14="http://schemas.microsoft.com/office/powerpoint/2010/main" val="994911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812" y="65929"/>
            <a:ext cx="12330545" cy="1077218"/>
          </a:xfrm>
          <a:prstGeom prst="rect">
            <a:avLst/>
          </a:prstGeom>
          <a:noFill/>
        </p:spPr>
        <p:txBody>
          <a:bodyPr wrap="square" rtlCol="0">
            <a:spAutoFit/>
          </a:bodyPr>
          <a:lstStyle/>
          <a:p>
            <a:pPr algn="ctr"/>
            <a:r>
              <a:rPr lang="en-US" sz="3200" dirty="0"/>
              <a:t>Example </a:t>
            </a:r>
          </a:p>
          <a:p>
            <a:pPr algn="ctr"/>
            <a:r>
              <a:rPr lang="en-US" sz="3200" dirty="0"/>
              <a:t>Inventory and On Time Delivery </a:t>
            </a:r>
          </a:p>
        </p:txBody>
      </p:sp>
      <p:sp>
        <p:nvSpPr>
          <p:cNvPr id="3" name="Oval 2"/>
          <p:cNvSpPr/>
          <p:nvPr/>
        </p:nvSpPr>
        <p:spPr>
          <a:xfrm>
            <a:off x="612162"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05673" y="2705231"/>
            <a:ext cx="903111" cy="369332"/>
          </a:xfrm>
          <a:prstGeom prst="rect">
            <a:avLst/>
          </a:prstGeom>
          <a:noFill/>
        </p:spPr>
        <p:txBody>
          <a:bodyPr wrap="square" rtlCol="0">
            <a:spAutoFit/>
          </a:bodyPr>
          <a:lstStyle/>
          <a:p>
            <a:r>
              <a:rPr lang="en-US" dirty="0"/>
              <a:t>Sales</a:t>
            </a:r>
          </a:p>
        </p:txBody>
      </p:sp>
      <p:sp>
        <p:nvSpPr>
          <p:cNvPr id="5" name="Oval 4"/>
          <p:cNvSpPr/>
          <p:nvPr/>
        </p:nvSpPr>
        <p:spPr>
          <a:xfrm>
            <a:off x="2311139" y="3734122"/>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615939" y="3896014"/>
            <a:ext cx="903111" cy="369332"/>
          </a:xfrm>
          <a:prstGeom prst="rect">
            <a:avLst/>
          </a:prstGeom>
          <a:noFill/>
        </p:spPr>
        <p:txBody>
          <a:bodyPr wrap="square" rtlCol="0">
            <a:spAutoFit/>
          </a:bodyPr>
          <a:lstStyle/>
          <a:p>
            <a:r>
              <a:rPr lang="en-US" dirty="0"/>
              <a:t>Source</a:t>
            </a:r>
          </a:p>
        </p:txBody>
      </p:sp>
      <p:sp>
        <p:nvSpPr>
          <p:cNvPr id="7" name="Oval 6"/>
          <p:cNvSpPr/>
          <p:nvPr/>
        </p:nvSpPr>
        <p:spPr>
          <a:xfrm>
            <a:off x="2311139"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615938" y="2705231"/>
            <a:ext cx="903111" cy="369332"/>
          </a:xfrm>
          <a:prstGeom prst="rect">
            <a:avLst/>
          </a:prstGeom>
          <a:noFill/>
        </p:spPr>
        <p:txBody>
          <a:bodyPr wrap="square" rtlCol="0">
            <a:spAutoFit/>
          </a:bodyPr>
          <a:lstStyle/>
          <a:p>
            <a:r>
              <a:rPr lang="en-US" dirty="0"/>
              <a:t>Make</a:t>
            </a:r>
          </a:p>
        </p:txBody>
      </p:sp>
      <p:sp>
        <p:nvSpPr>
          <p:cNvPr id="9" name="Oval 8"/>
          <p:cNvSpPr/>
          <p:nvPr/>
        </p:nvSpPr>
        <p:spPr>
          <a:xfrm>
            <a:off x="4168161" y="2517364"/>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402406" y="2705230"/>
            <a:ext cx="903111" cy="369332"/>
          </a:xfrm>
          <a:prstGeom prst="rect">
            <a:avLst/>
          </a:prstGeom>
          <a:noFill/>
        </p:spPr>
        <p:txBody>
          <a:bodyPr wrap="square" rtlCol="0">
            <a:spAutoFit/>
          </a:bodyPr>
          <a:lstStyle/>
          <a:p>
            <a:r>
              <a:rPr lang="en-US" dirty="0"/>
              <a:t>Deliver</a:t>
            </a:r>
          </a:p>
        </p:txBody>
      </p:sp>
      <p:sp>
        <p:nvSpPr>
          <p:cNvPr id="11" name="Oval 10"/>
          <p:cNvSpPr/>
          <p:nvPr/>
        </p:nvSpPr>
        <p:spPr>
          <a:xfrm>
            <a:off x="6025183"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234027" y="2705230"/>
            <a:ext cx="903111" cy="369332"/>
          </a:xfrm>
          <a:prstGeom prst="rect">
            <a:avLst/>
          </a:prstGeom>
          <a:noFill/>
        </p:spPr>
        <p:txBody>
          <a:bodyPr wrap="square" rtlCol="0">
            <a:spAutoFit/>
          </a:bodyPr>
          <a:lstStyle/>
          <a:p>
            <a:r>
              <a:rPr lang="en-US" dirty="0"/>
              <a:t>Return</a:t>
            </a:r>
          </a:p>
        </p:txBody>
      </p:sp>
      <p:cxnSp>
        <p:nvCxnSpPr>
          <p:cNvPr id="14" name="Straight Arrow Connector 13"/>
          <p:cNvCxnSpPr>
            <a:stCxn id="3" idx="6"/>
            <a:endCxn id="7" idx="2"/>
          </p:cNvCxnSpPr>
          <p:nvPr/>
        </p:nvCxnSpPr>
        <p:spPr>
          <a:xfrm>
            <a:off x="1932962" y="2919721"/>
            <a:ext cx="3781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9" idx="2"/>
          </p:cNvCxnSpPr>
          <p:nvPr/>
        </p:nvCxnSpPr>
        <p:spPr>
          <a:xfrm>
            <a:off x="3631939" y="2889896"/>
            <a:ext cx="53622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999761" y="3262430"/>
            <a:ext cx="5644" cy="47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80000" flipH="1" flipV="1">
            <a:off x="5458934" y="2892668"/>
            <a:ext cx="565856" cy="29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10562" y="1444254"/>
            <a:ext cx="1524000" cy="916667"/>
            <a:chOff x="942109" y="4996074"/>
            <a:chExt cx="1757147" cy="1226884"/>
          </a:xfrm>
        </p:grpSpPr>
        <p:sp>
          <p:nvSpPr>
            <p:cNvPr id="25" name="Freeform 24"/>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932962" y="1429343"/>
            <a:ext cx="2300116" cy="916667"/>
            <a:chOff x="942109" y="4996074"/>
            <a:chExt cx="1757147" cy="1226884"/>
          </a:xfrm>
        </p:grpSpPr>
        <p:sp>
          <p:nvSpPr>
            <p:cNvPr id="30" name="Freeform 29"/>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636943" y="1429343"/>
            <a:ext cx="414438" cy="916667"/>
            <a:chOff x="942109" y="4996074"/>
            <a:chExt cx="1757147" cy="1226884"/>
          </a:xfrm>
        </p:grpSpPr>
        <p:sp>
          <p:nvSpPr>
            <p:cNvPr id="33" name="Freeform 32"/>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6478362" y="1444254"/>
            <a:ext cx="658775" cy="916667"/>
            <a:chOff x="942109" y="4996074"/>
            <a:chExt cx="1757147" cy="1226884"/>
          </a:xfrm>
        </p:grpSpPr>
        <p:sp>
          <p:nvSpPr>
            <p:cNvPr id="36" name="Freeform 35"/>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188654" y="4641080"/>
            <a:ext cx="3213752" cy="916667"/>
            <a:chOff x="942109" y="4996074"/>
            <a:chExt cx="1757147" cy="1226884"/>
          </a:xfrm>
        </p:grpSpPr>
        <p:sp>
          <p:nvSpPr>
            <p:cNvPr id="39" name="Freeform 38"/>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7724160" y="2475615"/>
            <a:ext cx="86273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sym typeface="Wingdings" panose="05000000000000000000" pitchFamily="2" charset="2"/>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2" name="TextBox 41"/>
          <p:cNvSpPr txBox="1"/>
          <p:nvPr/>
        </p:nvSpPr>
        <p:spPr>
          <a:xfrm>
            <a:off x="8586897" y="1765559"/>
            <a:ext cx="3605103" cy="4154984"/>
          </a:xfrm>
          <a:prstGeom prst="rect">
            <a:avLst/>
          </a:prstGeom>
          <a:noFill/>
        </p:spPr>
        <p:txBody>
          <a:bodyPr wrap="square" rtlCol="0">
            <a:spAutoFit/>
          </a:bodyPr>
          <a:lstStyle/>
          <a:p>
            <a:r>
              <a:rPr lang="en-US" sz="2400" dirty="0"/>
              <a:t>Unpredictable demand and process performance leads to high inventory which leads to high costs and poor On Time Delivery performance to customers.</a:t>
            </a:r>
          </a:p>
          <a:p>
            <a:endParaRPr lang="en-US" sz="2400" dirty="0"/>
          </a:p>
          <a:p>
            <a:r>
              <a:rPr lang="en-US" sz="2400" dirty="0"/>
              <a:t>Is there a better way to predict events even with millions of different parts? </a:t>
            </a:r>
          </a:p>
          <a:p>
            <a:endParaRPr lang="en-US" sz="2400" dirty="0"/>
          </a:p>
        </p:txBody>
      </p:sp>
      <p:cxnSp>
        <p:nvCxnSpPr>
          <p:cNvPr id="44" name="Straight Arrow Connector 43"/>
          <p:cNvCxnSpPr/>
          <p:nvPr/>
        </p:nvCxnSpPr>
        <p:spPr>
          <a:xfrm>
            <a:off x="221673" y="6303818"/>
            <a:ext cx="7124310" cy="415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537025" y="6011430"/>
            <a:ext cx="1049872" cy="584775"/>
          </a:xfrm>
          <a:prstGeom prst="rect">
            <a:avLst/>
          </a:prstGeom>
          <a:noFill/>
        </p:spPr>
        <p:txBody>
          <a:bodyPr wrap="square" rtlCol="0">
            <a:spAutoFit/>
          </a:bodyPr>
          <a:lstStyle/>
          <a:p>
            <a:r>
              <a:rPr lang="en-US" sz="3200" dirty="0"/>
              <a:t>Time</a:t>
            </a:r>
          </a:p>
        </p:txBody>
      </p:sp>
    </p:spTree>
    <p:extLst>
      <p:ext uri="{BB962C8B-B14F-4D97-AF65-F5344CB8AC3E}">
        <p14:creationId xmlns:p14="http://schemas.microsoft.com/office/powerpoint/2010/main" val="3551131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8081" y="246130"/>
            <a:ext cx="9617433" cy="6061026"/>
          </a:xfrm>
          <a:prstGeom prst="rect">
            <a:avLst/>
          </a:prstGeom>
        </p:spPr>
      </p:pic>
      <p:sp>
        <p:nvSpPr>
          <p:cNvPr id="3" name="TextBox 2"/>
          <p:cNvSpPr txBox="1"/>
          <p:nvPr/>
        </p:nvSpPr>
        <p:spPr>
          <a:xfrm>
            <a:off x="207445" y="994332"/>
            <a:ext cx="1355074" cy="923330"/>
          </a:xfrm>
          <a:prstGeom prst="rect">
            <a:avLst/>
          </a:prstGeom>
          <a:noFill/>
        </p:spPr>
        <p:txBody>
          <a:bodyPr wrap="square" rtlCol="0">
            <a:spAutoFit/>
          </a:bodyPr>
          <a:lstStyle/>
          <a:p>
            <a:r>
              <a:rPr lang="en-US" dirty="0"/>
              <a:t>Instructor’s  Big Star</a:t>
            </a:r>
          </a:p>
          <a:p>
            <a:r>
              <a:rPr lang="en-US" dirty="0"/>
              <a:t>Dataset</a:t>
            </a:r>
          </a:p>
        </p:txBody>
      </p:sp>
    </p:spTree>
    <p:extLst>
      <p:ext uri="{BB962C8B-B14F-4D97-AF65-F5344CB8AC3E}">
        <p14:creationId xmlns:p14="http://schemas.microsoft.com/office/powerpoint/2010/main" val="3345346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19884"/>
            <a:ext cx="12192000" cy="5018231"/>
          </a:xfrm>
          <a:prstGeom prst="rect">
            <a:avLst/>
          </a:prstGeom>
        </p:spPr>
      </p:pic>
      <p:sp>
        <p:nvSpPr>
          <p:cNvPr id="3" name="TextBox 2"/>
          <p:cNvSpPr txBox="1"/>
          <p:nvPr/>
        </p:nvSpPr>
        <p:spPr>
          <a:xfrm>
            <a:off x="2241395" y="167268"/>
            <a:ext cx="7692314" cy="523220"/>
          </a:xfrm>
          <a:prstGeom prst="rect">
            <a:avLst/>
          </a:prstGeom>
          <a:noFill/>
        </p:spPr>
        <p:txBody>
          <a:bodyPr wrap="square" rtlCol="0">
            <a:spAutoFit/>
          </a:bodyPr>
          <a:lstStyle/>
          <a:p>
            <a:pPr algn="ctr"/>
            <a:r>
              <a:rPr lang="en-US" sz="2800" dirty="0"/>
              <a:t>Sample Query Output Producing Structured Data</a:t>
            </a:r>
          </a:p>
        </p:txBody>
      </p:sp>
    </p:spTree>
    <p:extLst>
      <p:ext uri="{BB962C8B-B14F-4D97-AF65-F5344CB8AC3E}">
        <p14:creationId xmlns:p14="http://schemas.microsoft.com/office/powerpoint/2010/main" val="2105507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70531" y="1733133"/>
            <a:ext cx="5826270" cy="4528771"/>
          </a:xfrm>
          <a:prstGeom prst="rect">
            <a:avLst/>
          </a:prstGeom>
        </p:spPr>
      </p:pic>
      <p:sp>
        <p:nvSpPr>
          <p:cNvPr id="3" name="TextBox 2"/>
          <p:cNvSpPr txBox="1"/>
          <p:nvPr/>
        </p:nvSpPr>
        <p:spPr>
          <a:xfrm>
            <a:off x="-246756" y="105068"/>
            <a:ext cx="12330545" cy="584775"/>
          </a:xfrm>
          <a:prstGeom prst="rect">
            <a:avLst/>
          </a:prstGeom>
          <a:noFill/>
        </p:spPr>
        <p:txBody>
          <a:bodyPr wrap="square" rtlCol="0">
            <a:spAutoFit/>
          </a:bodyPr>
          <a:lstStyle/>
          <a:p>
            <a:pPr algn="ctr"/>
            <a:r>
              <a:rPr lang="en-US" sz="3200" dirty="0"/>
              <a:t>Example  Continued</a:t>
            </a:r>
          </a:p>
        </p:txBody>
      </p:sp>
      <p:pic>
        <p:nvPicPr>
          <p:cNvPr id="4" name="Picture 3"/>
          <p:cNvPicPr>
            <a:picLocks noChangeAspect="1"/>
          </p:cNvPicPr>
          <p:nvPr/>
        </p:nvPicPr>
        <p:blipFill>
          <a:blip r:embed="rId3"/>
          <a:stretch>
            <a:fillRect/>
          </a:stretch>
        </p:blipFill>
        <p:spPr>
          <a:xfrm>
            <a:off x="290944" y="1852612"/>
            <a:ext cx="6104407" cy="2982624"/>
          </a:xfrm>
          <a:prstGeom prst="rect">
            <a:avLst/>
          </a:prstGeom>
        </p:spPr>
      </p:pic>
      <p:sp>
        <p:nvSpPr>
          <p:cNvPr id="5" name="TextBox 4"/>
          <p:cNvSpPr txBox="1"/>
          <p:nvPr/>
        </p:nvSpPr>
        <p:spPr>
          <a:xfrm>
            <a:off x="851429" y="1149247"/>
            <a:ext cx="4983435" cy="369332"/>
          </a:xfrm>
          <a:prstGeom prst="rect">
            <a:avLst/>
          </a:prstGeom>
          <a:noFill/>
        </p:spPr>
        <p:txBody>
          <a:bodyPr wrap="square" rtlCol="0">
            <a:spAutoFit/>
          </a:bodyPr>
          <a:lstStyle/>
          <a:p>
            <a:pPr algn="ctr"/>
            <a:r>
              <a:rPr lang="en-US" dirty="0"/>
              <a:t>Raw Data From IT System</a:t>
            </a:r>
          </a:p>
        </p:txBody>
      </p:sp>
      <p:sp>
        <p:nvSpPr>
          <p:cNvPr id="6" name="TextBox 5"/>
          <p:cNvSpPr txBox="1"/>
          <p:nvPr/>
        </p:nvSpPr>
        <p:spPr>
          <a:xfrm>
            <a:off x="7091948" y="1086802"/>
            <a:ext cx="4983435" cy="646331"/>
          </a:xfrm>
          <a:prstGeom prst="rect">
            <a:avLst/>
          </a:prstGeom>
          <a:noFill/>
        </p:spPr>
        <p:txBody>
          <a:bodyPr wrap="square" rtlCol="0">
            <a:spAutoFit/>
          </a:bodyPr>
          <a:lstStyle/>
          <a:p>
            <a:pPr algn="ctr"/>
            <a:r>
              <a:rPr lang="en-US" dirty="0"/>
              <a:t>Data Mining Quickly Uncovers Sources of Variation to Specific Work Centers and a Vendor</a:t>
            </a:r>
          </a:p>
        </p:txBody>
      </p:sp>
      <p:sp>
        <p:nvSpPr>
          <p:cNvPr id="7" name="TextBox 6"/>
          <p:cNvSpPr txBox="1"/>
          <p:nvPr/>
        </p:nvSpPr>
        <p:spPr>
          <a:xfrm>
            <a:off x="5140559" y="5598539"/>
            <a:ext cx="2784764" cy="369332"/>
          </a:xfrm>
          <a:prstGeom prst="rect">
            <a:avLst/>
          </a:prstGeom>
          <a:noFill/>
        </p:spPr>
        <p:txBody>
          <a:bodyPr wrap="square" rtlCol="0">
            <a:spAutoFit/>
          </a:bodyPr>
          <a:lstStyle/>
          <a:p>
            <a:r>
              <a:rPr lang="en-US" dirty="0"/>
              <a:t>Y=f(X) Step of Six Sigma</a:t>
            </a:r>
          </a:p>
        </p:txBody>
      </p:sp>
      <p:cxnSp>
        <p:nvCxnSpPr>
          <p:cNvPr id="9" name="Straight Arrow Connector 8"/>
          <p:cNvCxnSpPr/>
          <p:nvPr/>
        </p:nvCxnSpPr>
        <p:spPr>
          <a:xfrm flipH="1">
            <a:off x="7661564" y="5169269"/>
            <a:ext cx="1233054" cy="566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568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30" y="388620"/>
            <a:ext cx="7903148" cy="1077218"/>
          </a:xfrm>
          <a:prstGeom prst="rect">
            <a:avLst/>
          </a:prstGeom>
          <a:noFill/>
        </p:spPr>
        <p:txBody>
          <a:bodyPr wrap="square" rtlCol="0">
            <a:spAutoFit/>
          </a:bodyPr>
          <a:lstStyle/>
          <a:p>
            <a:pPr algn="ctr"/>
            <a:r>
              <a:rPr lang="en-US" sz="3200" dirty="0"/>
              <a:t>Example of Text Analytics</a:t>
            </a:r>
          </a:p>
          <a:p>
            <a:pPr algn="ctr"/>
            <a:r>
              <a:rPr lang="en-US" sz="3200" dirty="0"/>
              <a:t>Projects or Customer Service Applications</a:t>
            </a:r>
          </a:p>
        </p:txBody>
      </p:sp>
      <p:pic>
        <p:nvPicPr>
          <p:cNvPr id="3" name="Picture 2"/>
          <p:cNvPicPr>
            <a:picLocks noChangeAspect="1"/>
          </p:cNvPicPr>
          <p:nvPr/>
        </p:nvPicPr>
        <p:blipFill>
          <a:blip r:embed="rId2"/>
          <a:stretch>
            <a:fillRect/>
          </a:stretch>
        </p:blipFill>
        <p:spPr>
          <a:xfrm>
            <a:off x="172316" y="1595870"/>
            <a:ext cx="4781550" cy="5162550"/>
          </a:xfrm>
          <a:prstGeom prst="rect">
            <a:avLst/>
          </a:prstGeom>
        </p:spPr>
      </p:pic>
      <p:sp>
        <p:nvSpPr>
          <p:cNvPr id="4" name="Arrow: Right 3"/>
          <p:cNvSpPr/>
          <p:nvPr/>
        </p:nvSpPr>
        <p:spPr>
          <a:xfrm>
            <a:off x="5074832" y="3442854"/>
            <a:ext cx="1288472" cy="8035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a:stretch>
            <a:fillRect/>
          </a:stretch>
        </p:blipFill>
        <p:spPr>
          <a:xfrm>
            <a:off x="6515100" y="2552266"/>
            <a:ext cx="5676900" cy="1781175"/>
          </a:xfrm>
          <a:prstGeom prst="rect">
            <a:avLst/>
          </a:prstGeom>
        </p:spPr>
      </p:pic>
    </p:spTree>
    <p:extLst>
      <p:ext uri="{BB962C8B-B14F-4D97-AF65-F5344CB8AC3E}">
        <p14:creationId xmlns:p14="http://schemas.microsoft.com/office/powerpoint/2010/main" val="1023345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75164d53.PNG">
            <a:extLst>
              <a:ext uri="{FF2B5EF4-FFF2-40B4-BE49-F238E27FC236}">
                <a16:creationId xmlns:a16="http://schemas.microsoft.com/office/drawing/2014/main" id="{A3ED93A5-87C7-41C4-8BC2-A0D3BEE04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683" y="318655"/>
            <a:ext cx="6440649" cy="63730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DFF76C-AF84-4FE5-97FD-B6F7D5B675C3}"/>
              </a:ext>
            </a:extLst>
          </p:cNvPr>
          <p:cNvSpPr txBox="1"/>
          <p:nvPr/>
        </p:nvSpPr>
        <p:spPr>
          <a:xfrm>
            <a:off x="223024" y="1326995"/>
            <a:ext cx="2364059" cy="1477328"/>
          </a:xfrm>
          <a:prstGeom prst="rect">
            <a:avLst/>
          </a:prstGeom>
          <a:noFill/>
        </p:spPr>
        <p:txBody>
          <a:bodyPr wrap="square" rtlCol="0">
            <a:spAutoFit/>
          </a:bodyPr>
          <a:lstStyle/>
          <a:p>
            <a:r>
              <a:rPr lang="en-US" dirty="0"/>
              <a:t>We will also explore text analytics and use a portion of the Enron email dataset available from Kaggle.</a:t>
            </a:r>
          </a:p>
        </p:txBody>
      </p:sp>
    </p:spTree>
    <p:extLst>
      <p:ext uri="{BB962C8B-B14F-4D97-AF65-F5344CB8AC3E}">
        <p14:creationId xmlns:p14="http://schemas.microsoft.com/office/powerpoint/2010/main" val="3258140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na\AppData\Local\Temp\SNAGHTML229aa1ff.PNG">
            <a:extLst>
              <a:ext uri="{FF2B5EF4-FFF2-40B4-BE49-F238E27FC236}">
                <a16:creationId xmlns:a16="http://schemas.microsoft.com/office/drawing/2014/main" id="{6487145D-9578-44DE-AA02-F89D617BF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826" y="1060458"/>
            <a:ext cx="9432348" cy="5606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0D2F2B-D976-47BC-BE83-DD51582517C0}"/>
              </a:ext>
            </a:extLst>
          </p:cNvPr>
          <p:cNvSpPr txBox="1"/>
          <p:nvPr/>
        </p:nvSpPr>
        <p:spPr>
          <a:xfrm>
            <a:off x="2241395" y="167268"/>
            <a:ext cx="7692314" cy="523220"/>
          </a:xfrm>
          <a:prstGeom prst="rect">
            <a:avLst/>
          </a:prstGeom>
          <a:noFill/>
        </p:spPr>
        <p:txBody>
          <a:bodyPr wrap="square" rtlCol="0">
            <a:spAutoFit/>
          </a:bodyPr>
          <a:lstStyle/>
          <a:p>
            <a:pPr algn="ctr"/>
            <a:r>
              <a:rPr lang="en-US" sz="2800" dirty="0"/>
              <a:t>Email Example of Text Unstructured Data</a:t>
            </a:r>
          </a:p>
        </p:txBody>
      </p:sp>
    </p:spTree>
    <p:extLst>
      <p:ext uri="{BB962C8B-B14F-4D97-AF65-F5344CB8AC3E}">
        <p14:creationId xmlns:p14="http://schemas.microsoft.com/office/powerpoint/2010/main" val="2528841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82040D-A942-4284-AA2D-1545421DD458}"/>
              </a:ext>
            </a:extLst>
          </p:cNvPr>
          <p:cNvPicPr>
            <a:picLocks noChangeAspect="1"/>
          </p:cNvPicPr>
          <p:nvPr/>
        </p:nvPicPr>
        <p:blipFill>
          <a:blip r:embed="rId2"/>
          <a:stretch>
            <a:fillRect/>
          </a:stretch>
        </p:blipFill>
        <p:spPr>
          <a:xfrm>
            <a:off x="307397" y="1257300"/>
            <a:ext cx="5314950" cy="4343400"/>
          </a:xfrm>
          <a:prstGeom prst="rect">
            <a:avLst/>
          </a:prstGeom>
        </p:spPr>
      </p:pic>
      <p:pic>
        <p:nvPicPr>
          <p:cNvPr id="2050" name="Picture 2" descr="C:\Users\johna\AppData\Local\Temp\SNAGHTML22b1b038.PNG">
            <a:extLst>
              <a:ext uri="{FF2B5EF4-FFF2-40B4-BE49-F238E27FC236}">
                <a16:creationId xmlns:a16="http://schemas.microsoft.com/office/drawing/2014/main" id="{B5EA5CE3-4C2C-483F-90C5-B315E88D3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891" y="2147219"/>
            <a:ext cx="6276109" cy="25635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5792C73-455D-4D4D-9250-F0363CEB67FC}"/>
              </a:ext>
            </a:extLst>
          </p:cNvPr>
          <p:cNvGrpSpPr/>
          <p:nvPr/>
        </p:nvGrpSpPr>
        <p:grpSpPr>
          <a:xfrm>
            <a:off x="4516582" y="1149927"/>
            <a:ext cx="2564442" cy="931357"/>
            <a:chOff x="4516582" y="1149927"/>
            <a:chExt cx="2564442" cy="931357"/>
          </a:xfrm>
        </p:grpSpPr>
        <p:sp>
          <p:nvSpPr>
            <p:cNvPr id="5" name="Freeform: Shape 4">
              <a:extLst>
                <a:ext uri="{FF2B5EF4-FFF2-40B4-BE49-F238E27FC236}">
                  <a16:creationId xmlns:a16="http://schemas.microsoft.com/office/drawing/2014/main" id="{734C7973-AAA4-4AD7-B8AC-77B7DD4291A5}"/>
                </a:ext>
              </a:extLst>
            </p:cNvPr>
            <p:cNvSpPr/>
            <p:nvPr/>
          </p:nvSpPr>
          <p:spPr>
            <a:xfrm>
              <a:off x="4516582" y="1149927"/>
              <a:ext cx="1482436" cy="931357"/>
            </a:xfrm>
            <a:custGeom>
              <a:avLst/>
              <a:gdLst>
                <a:gd name="connsiteX0" fmla="*/ 1094509 w 1482436"/>
                <a:gd name="connsiteY0" fmla="*/ 41564 h 931357"/>
                <a:gd name="connsiteX1" fmla="*/ 928254 w 1482436"/>
                <a:gd name="connsiteY1" fmla="*/ 27709 h 931357"/>
                <a:gd name="connsiteX2" fmla="*/ 762000 w 1482436"/>
                <a:gd name="connsiteY2" fmla="*/ 0 h 931357"/>
                <a:gd name="connsiteX3" fmla="*/ 484909 w 1482436"/>
                <a:gd name="connsiteY3" fmla="*/ 13855 h 931357"/>
                <a:gd name="connsiteX4" fmla="*/ 249382 w 1482436"/>
                <a:gd name="connsiteY4" fmla="*/ 41564 h 931357"/>
                <a:gd name="connsiteX5" fmla="*/ 166254 w 1482436"/>
                <a:gd name="connsiteY5" fmla="*/ 110837 h 931357"/>
                <a:gd name="connsiteX6" fmla="*/ 138545 w 1482436"/>
                <a:gd name="connsiteY6" fmla="*/ 152400 h 931357"/>
                <a:gd name="connsiteX7" fmla="*/ 55418 w 1482436"/>
                <a:gd name="connsiteY7" fmla="*/ 235528 h 931357"/>
                <a:gd name="connsiteX8" fmla="*/ 0 w 1482436"/>
                <a:gd name="connsiteY8" fmla="*/ 360218 h 931357"/>
                <a:gd name="connsiteX9" fmla="*/ 13854 w 1482436"/>
                <a:gd name="connsiteY9" fmla="*/ 678873 h 931357"/>
                <a:gd name="connsiteX10" fmla="*/ 69273 w 1482436"/>
                <a:gd name="connsiteY10" fmla="*/ 762000 h 931357"/>
                <a:gd name="connsiteX11" fmla="*/ 110836 w 1482436"/>
                <a:gd name="connsiteY11" fmla="*/ 789709 h 931357"/>
                <a:gd name="connsiteX12" fmla="*/ 166254 w 1482436"/>
                <a:gd name="connsiteY12" fmla="*/ 831273 h 931357"/>
                <a:gd name="connsiteX13" fmla="*/ 290945 w 1482436"/>
                <a:gd name="connsiteY13" fmla="*/ 858982 h 931357"/>
                <a:gd name="connsiteX14" fmla="*/ 346363 w 1482436"/>
                <a:gd name="connsiteY14" fmla="*/ 872837 h 931357"/>
                <a:gd name="connsiteX15" fmla="*/ 568036 w 1482436"/>
                <a:gd name="connsiteY15" fmla="*/ 900546 h 931357"/>
                <a:gd name="connsiteX16" fmla="*/ 1011382 w 1482436"/>
                <a:gd name="connsiteY16" fmla="*/ 900546 h 931357"/>
                <a:gd name="connsiteX17" fmla="*/ 1052945 w 1482436"/>
                <a:gd name="connsiteY17" fmla="*/ 886691 h 931357"/>
                <a:gd name="connsiteX18" fmla="*/ 1122218 w 1482436"/>
                <a:gd name="connsiteY18" fmla="*/ 872837 h 931357"/>
                <a:gd name="connsiteX19" fmla="*/ 1205345 w 1482436"/>
                <a:gd name="connsiteY19" fmla="*/ 845128 h 931357"/>
                <a:gd name="connsiteX20" fmla="*/ 1246909 w 1482436"/>
                <a:gd name="connsiteY20" fmla="*/ 817418 h 931357"/>
                <a:gd name="connsiteX21" fmla="*/ 1302327 w 1482436"/>
                <a:gd name="connsiteY21" fmla="*/ 789709 h 931357"/>
                <a:gd name="connsiteX22" fmla="*/ 1371600 w 1482436"/>
                <a:gd name="connsiteY22" fmla="*/ 706582 h 931357"/>
                <a:gd name="connsiteX23" fmla="*/ 1413163 w 1482436"/>
                <a:gd name="connsiteY23" fmla="*/ 665018 h 931357"/>
                <a:gd name="connsiteX24" fmla="*/ 1468582 w 1482436"/>
                <a:gd name="connsiteY24" fmla="*/ 471055 h 931357"/>
                <a:gd name="connsiteX25" fmla="*/ 1482436 w 1482436"/>
                <a:gd name="connsiteY25" fmla="*/ 415637 h 931357"/>
                <a:gd name="connsiteX26" fmla="*/ 1454727 w 1482436"/>
                <a:gd name="connsiteY26" fmla="*/ 152400 h 931357"/>
                <a:gd name="connsiteX27" fmla="*/ 1440873 w 1482436"/>
                <a:gd name="connsiteY27" fmla="*/ 110837 h 931357"/>
                <a:gd name="connsiteX28" fmla="*/ 1427018 w 1482436"/>
                <a:gd name="connsiteY28" fmla="*/ 55418 h 931357"/>
                <a:gd name="connsiteX29" fmla="*/ 1371600 w 1482436"/>
                <a:gd name="connsiteY29" fmla="*/ 41564 h 931357"/>
                <a:gd name="connsiteX30" fmla="*/ 1330036 w 1482436"/>
                <a:gd name="connsiteY30" fmla="*/ 27709 h 931357"/>
                <a:gd name="connsiteX31" fmla="*/ 1233054 w 1482436"/>
                <a:gd name="connsiteY31" fmla="*/ 55418 h 931357"/>
                <a:gd name="connsiteX32" fmla="*/ 1136073 w 1482436"/>
                <a:gd name="connsiteY32" fmla="*/ 83128 h 931357"/>
                <a:gd name="connsiteX33" fmla="*/ 1025236 w 1482436"/>
                <a:gd name="connsiteY33" fmla="*/ 96982 h 93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82436" h="931357">
                  <a:moveTo>
                    <a:pt x="1094509" y="41564"/>
                  </a:moveTo>
                  <a:cubicBezTo>
                    <a:pt x="1039091" y="36946"/>
                    <a:pt x="983435" y="34607"/>
                    <a:pt x="928254" y="27709"/>
                  </a:cubicBezTo>
                  <a:cubicBezTo>
                    <a:pt x="872505" y="20740"/>
                    <a:pt x="762000" y="0"/>
                    <a:pt x="762000" y="0"/>
                  </a:cubicBezTo>
                  <a:lnTo>
                    <a:pt x="484909" y="13855"/>
                  </a:lnTo>
                  <a:cubicBezTo>
                    <a:pt x="388684" y="20270"/>
                    <a:pt x="339670" y="28665"/>
                    <a:pt x="249382" y="41564"/>
                  </a:cubicBezTo>
                  <a:cubicBezTo>
                    <a:pt x="208513" y="68810"/>
                    <a:pt x="199591" y="70833"/>
                    <a:pt x="166254" y="110837"/>
                  </a:cubicBezTo>
                  <a:cubicBezTo>
                    <a:pt x="155594" y="123629"/>
                    <a:pt x="149607" y="139955"/>
                    <a:pt x="138545" y="152400"/>
                  </a:cubicBezTo>
                  <a:cubicBezTo>
                    <a:pt x="112511" y="181689"/>
                    <a:pt x="55418" y="235528"/>
                    <a:pt x="55418" y="235528"/>
                  </a:cubicBezTo>
                  <a:cubicBezTo>
                    <a:pt x="22444" y="334451"/>
                    <a:pt x="43911" y="294353"/>
                    <a:pt x="0" y="360218"/>
                  </a:cubicBezTo>
                  <a:cubicBezTo>
                    <a:pt x="4618" y="466436"/>
                    <a:pt x="5700" y="572867"/>
                    <a:pt x="13854" y="678873"/>
                  </a:cubicBezTo>
                  <a:cubicBezTo>
                    <a:pt x="16895" y="718404"/>
                    <a:pt x="40203" y="737776"/>
                    <a:pt x="69273" y="762000"/>
                  </a:cubicBezTo>
                  <a:cubicBezTo>
                    <a:pt x="82065" y="772660"/>
                    <a:pt x="97287" y="780031"/>
                    <a:pt x="110836" y="789709"/>
                  </a:cubicBezTo>
                  <a:cubicBezTo>
                    <a:pt x="129626" y="803130"/>
                    <a:pt x="146206" y="819817"/>
                    <a:pt x="166254" y="831273"/>
                  </a:cubicBezTo>
                  <a:cubicBezTo>
                    <a:pt x="195293" y="847867"/>
                    <a:pt x="268765" y="854546"/>
                    <a:pt x="290945" y="858982"/>
                  </a:cubicBezTo>
                  <a:cubicBezTo>
                    <a:pt x="309616" y="862716"/>
                    <a:pt x="327629" y="869431"/>
                    <a:pt x="346363" y="872837"/>
                  </a:cubicBezTo>
                  <a:cubicBezTo>
                    <a:pt x="408478" y="884131"/>
                    <a:pt x="508557" y="893937"/>
                    <a:pt x="568036" y="900546"/>
                  </a:cubicBezTo>
                  <a:cubicBezTo>
                    <a:pt x="733519" y="955704"/>
                    <a:pt x="624478" y="924727"/>
                    <a:pt x="1011382" y="900546"/>
                  </a:cubicBezTo>
                  <a:cubicBezTo>
                    <a:pt x="1025957" y="899635"/>
                    <a:pt x="1038777" y="890233"/>
                    <a:pt x="1052945" y="886691"/>
                  </a:cubicBezTo>
                  <a:cubicBezTo>
                    <a:pt x="1075790" y="880980"/>
                    <a:pt x="1099499" y="879033"/>
                    <a:pt x="1122218" y="872837"/>
                  </a:cubicBezTo>
                  <a:cubicBezTo>
                    <a:pt x="1150397" y="865152"/>
                    <a:pt x="1205345" y="845128"/>
                    <a:pt x="1205345" y="845128"/>
                  </a:cubicBezTo>
                  <a:cubicBezTo>
                    <a:pt x="1219200" y="835891"/>
                    <a:pt x="1232452" y="825679"/>
                    <a:pt x="1246909" y="817418"/>
                  </a:cubicBezTo>
                  <a:cubicBezTo>
                    <a:pt x="1264841" y="807171"/>
                    <a:pt x="1285521" y="801713"/>
                    <a:pt x="1302327" y="789709"/>
                  </a:cubicBezTo>
                  <a:cubicBezTo>
                    <a:pt x="1352328" y="753994"/>
                    <a:pt x="1335859" y="749472"/>
                    <a:pt x="1371600" y="706582"/>
                  </a:cubicBezTo>
                  <a:cubicBezTo>
                    <a:pt x="1384143" y="691530"/>
                    <a:pt x="1399309" y="678873"/>
                    <a:pt x="1413163" y="665018"/>
                  </a:cubicBezTo>
                  <a:cubicBezTo>
                    <a:pt x="1452915" y="545767"/>
                    <a:pt x="1433791" y="610222"/>
                    <a:pt x="1468582" y="471055"/>
                  </a:cubicBezTo>
                  <a:lnTo>
                    <a:pt x="1482436" y="415637"/>
                  </a:lnTo>
                  <a:cubicBezTo>
                    <a:pt x="1475411" y="324314"/>
                    <a:pt x="1474290" y="240434"/>
                    <a:pt x="1454727" y="152400"/>
                  </a:cubicBezTo>
                  <a:cubicBezTo>
                    <a:pt x="1451559" y="138144"/>
                    <a:pt x="1444885" y="124879"/>
                    <a:pt x="1440873" y="110837"/>
                  </a:cubicBezTo>
                  <a:cubicBezTo>
                    <a:pt x="1435642" y="92528"/>
                    <a:pt x="1440482" y="68882"/>
                    <a:pt x="1427018" y="55418"/>
                  </a:cubicBezTo>
                  <a:cubicBezTo>
                    <a:pt x="1413554" y="41954"/>
                    <a:pt x="1389909" y="46795"/>
                    <a:pt x="1371600" y="41564"/>
                  </a:cubicBezTo>
                  <a:cubicBezTo>
                    <a:pt x="1357558" y="37552"/>
                    <a:pt x="1343891" y="32327"/>
                    <a:pt x="1330036" y="27709"/>
                  </a:cubicBezTo>
                  <a:cubicBezTo>
                    <a:pt x="1230383" y="60928"/>
                    <a:pt x="1354829" y="20625"/>
                    <a:pt x="1233054" y="55418"/>
                  </a:cubicBezTo>
                  <a:cubicBezTo>
                    <a:pt x="1186931" y="68596"/>
                    <a:pt x="1188052" y="74465"/>
                    <a:pt x="1136073" y="83128"/>
                  </a:cubicBezTo>
                  <a:cubicBezTo>
                    <a:pt x="1099346" y="89249"/>
                    <a:pt x="1025236" y="96982"/>
                    <a:pt x="1025236" y="96982"/>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03A9E7BB-FD25-4B9D-A695-24FEA24D9C97}"/>
                </a:ext>
              </a:extLst>
            </p:cNvPr>
            <p:cNvCxnSpPr/>
            <p:nvPr/>
          </p:nvCxnSpPr>
          <p:spPr>
            <a:xfrm>
              <a:off x="6096000" y="1393902"/>
              <a:ext cx="985024" cy="669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C:\Users\johna\AppData\Local\Temp\SNAGHTML22b5f3f4.PNG">
            <a:extLst>
              <a:ext uri="{FF2B5EF4-FFF2-40B4-BE49-F238E27FC236}">
                <a16:creationId xmlns:a16="http://schemas.microsoft.com/office/drawing/2014/main" id="{412218C1-D377-4BD2-97B1-C52C4E05E2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081284"/>
            <a:ext cx="5314950" cy="28454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0F6601D-446E-4353-83C6-C78A263A3A16}"/>
              </a:ext>
            </a:extLst>
          </p:cNvPr>
          <p:cNvPicPr>
            <a:picLocks noChangeAspect="1"/>
          </p:cNvPicPr>
          <p:nvPr/>
        </p:nvPicPr>
        <p:blipFill>
          <a:blip r:embed="rId5"/>
          <a:stretch>
            <a:fillRect/>
          </a:stretch>
        </p:blipFill>
        <p:spPr>
          <a:xfrm>
            <a:off x="5915891" y="2147219"/>
            <a:ext cx="6192982" cy="2471877"/>
          </a:xfrm>
          <a:prstGeom prst="rect">
            <a:avLst/>
          </a:prstGeom>
        </p:spPr>
      </p:pic>
      <p:pic>
        <p:nvPicPr>
          <p:cNvPr id="11" name="Picture 10">
            <a:extLst>
              <a:ext uri="{FF2B5EF4-FFF2-40B4-BE49-F238E27FC236}">
                <a16:creationId xmlns:a16="http://schemas.microsoft.com/office/drawing/2014/main" id="{0EF6FAA2-3445-44F6-B61B-67C0C433901A}"/>
              </a:ext>
            </a:extLst>
          </p:cNvPr>
          <p:cNvPicPr>
            <a:picLocks noChangeAspect="1"/>
          </p:cNvPicPr>
          <p:nvPr/>
        </p:nvPicPr>
        <p:blipFill>
          <a:blip r:embed="rId6"/>
          <a:stretch>
            <a:fillRect/>
          </a:stretch>
        </p:blipFill>
        <p:spPr>
          <a:xfrm>
            <a:off x="5898418" y="2128911"/>
            <a:ext cx="6277918" cy="2563561"/>
          </a:xfrm>
          <a:prstGeom prst="rect">
            <a:avLst/>
          </a:prstGeom>
        </p:spPr>
      </p:pic>
      <p:sp>
        <p:nvSpPr>
          <p:cNvPr id="12" name="TextBox 11">
            <a:extLst>
              <a:ext uri="{FF2B5EF4-FFF2-40B4-BE49-F238E27FC236}">
                <a16:creationId xmlns:a16="http://schemas.microsoft.com/office/drawing/2014/main" id="{DF151CF3-9716-4C85-8A64-A8610B503D2D}"/>
              </a:ext>
            </a:extLst>
          </p:cNvPr>
          <p:cNvSpPr txBox="1"/>
          <p:nvPr/>
        </p:nvSpPr>
        <p:spPr>
          <a:xfrm>
            <a:off x="307397" y="189571"/>
            <a:ext cx="10029783" cy="584775"/>
          </a:xfrm>
          <a:prstGeom prst="rect">
            <a:avLst/>
          </a:prstGeom>
          <a:noFill/>
        </p:spPr>
        <p:txBody>
          <a:bodyPr wrap="square" rtlCol="0">
            <a:spAutoFit/>
          </a:bodyPr>
          <a:lstStyle/>
          <a:p>
            <a:pPr algn="ctr"/>
            <a:r>
              <a:rPr lang="en-US" sz="3200" dirty="0"/>
              <a:t>Using Image Time Series Data</a:t>
            </a:r>
          </a:p>
        </p:txBody>
      </p:sp>
    </p:spTree>
    <p:extLst>
      <p:ext uri="{BB962C8B-B14F-4D97-AF65-F5344CB8AC3E}">
        <p14:creationId xmlns:p14="http://schemas.microsoft.com/office/powerpoint/2010/main" val="195298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CD368-4F4F-458D-BAB8-67FB44C2AC9B}"/>
              </a:ext>
            </a:extLst>
          </p:cNvPr>
          <p:cNvSpPr/>
          <p:nvPr/>
        </p:nvSpPr>
        <p:spPr>
          <a:xfrm>
            <a:off x="2171700" y="2136338"/>
            <a:ext cx="7334250" cy="2308324"/>
          </a:xfrm>
          <a:prstGeom prst="rect">
            <a:avLst/>
          </a:prstGeom>
        </p:spPr>
        <p:txBody>
          <a:bodyPr wrap="square">
            <a:spAutoFit/>
          </a:bodyPr>
          <a:lstStyle/>
          <a:p>
            <a:r>
              <a:rPr lang="en-US" dirty="0">
                <a:latin typeface="Calibri" panose="020F0502020204030204" pitchFamily="34" charset="0"/>
                <a:ea typeface="Times New Roman" panose="02020603050405020304" pitchFamily="18" charset="0"/>
              </a:rPr>
              <a:t>……your students should not be having issues using RapidMiner on a Mac - many RapidMiner users have Macs and have little to no issues at all. I recommend that you post your question on the RapidMiner Community (</a:t>
            </a:r>
            <a:r>
              <a:rPr lang="en-US" u="sng" dirty="0">
                <a:solidFill>
                  <a:srgbClr val="0000FF"/>
                </a:solidFill>
                <a:latin typeface="Calibri" panose="020F0502020204030204" pitchFamily="34" charset="0"/>
                <a:ea typeface="Times New Roman" panose="02020603050405020304" pitchFamily="18" charset="0"/>
                <a:hlinkClick r:id="rId2"/>
              </a:rPr>
              <a:t>https://community.rapidminer.com/</a:t>
            </a:r>
            <a:r>
              <a:rPr lang="en-US" dirty="0">
                <a:latin typeface="Calibri" panose="020F0502020204030204" pitchFamily="34" charset="0"/>
                <a:ea typeface="Times New Roman" panose="02020603050405020304" pitchFamily="18" charset="0"/>
              </a:rPr>
              <a:t>), explaining what the exact issues are that your students are facing. I have already spoken to my colleague, Scott Genzer, about the issues you are facing, so he will be looking out for your post if you decide to post your question on the Community.</a:t>
            </a:r>
            <a:br>
              <a:rPr lang="en-US" dirty="0">
                <a:latin typeface="Calibri" panose="020F0502020204030204" pitchFamily="34" charset="0"/>
                <a:ea typeface="Times New Roman" panose="02020603050405020304" pitchFamily="18" charset="0"/>
              </a:rPr>
            </a:br>
            <a:endParaRPr lang="en-US" dirty="0"/>
          </a:p>
        </p:txBody>
      </p:sp>
      <p:sp>
        <p:nvSpPr>
          <p:cNvPr id="3" name="TextBox 2">
            <a:extLst>
              <a:ext uri="{FF2B5EF4-FFF2-40B4-BE49-F238E27FC236}">
                <a16:creationId xmlns:a16="http://schemas.microsoft.com/office/drawing/2014/main" id="{0BD01AE4-FFA6-4185-8C9C-0B6A60E4CCBB}"/>
              </a:ext>
            </a:extLst>
          </p:cNvPr>
          <p:cNvSpPr txBox="1"/>
          <p:nvPr/>
        </p:nvSpPr>
        <p:spPr>
          <a:xfrm>
            <a:off x="-623454" y="1646959"/>
            <a:ext cx="8477250" cy="369332"/>
          </a:xfrm>
          <a:prstGeom prst="rect">
            <a:avLst/>
          </a:prstGeom>
          <a:noFill/>
        </p:spPr>
        <p:txBody>
          <a:bodyPr wrap="square" rtlCol="0">
            <a:spAutoFit/>
          </a:bodyPr>
          <a:lstStyle/>
          <a:p>
            <a:pPr algn="ctr"/>
            <a:r>
              <a:rPr lang="en-US" dirty="0"/>
              <a:t>Rapidminer Users With MACS </a:t>
            </a:r>
          </a:p>
        </p:txBody>
      </p:sp>
      <p:sp>
        <p:nvSpPr>
          <p:cNvPr id="4" name="TextBox 3">
            <a:extLst>
              <a:ext uri="{FF2B5EF4-FFF2-40B4-BE49-F238E27FC236}">
                <a16:creationId xmlns:a16="http://schemas.microsoft.com/office/drawing/2014/main" id="{4907FA53-A78D-4F5D-A542-426428F2F2C6}"/>
              </a:ext>
            </a:extLst>
          </p:cNvPr>
          <p:cNvSpPr txBox="1"/>
          <p:nvPr/>
        </p:nvSpPr>
        <p:spPr>
          <a:xfrm>
            <a:off x="2182090" y="152400"/>
            <a:ext cx="7827819" cy="369332"/>
          </a:xfrm>
          <a:prstGeom prst="rect">
            <a:avLst/>
          </a:prstGeom>
          <a:noFill/>
        </p:spPr>
        <p:txBody>
          <a:bodyPr wrap="square" rtlCol="0">
            <a:spAutoFit/>
          </a:bodyPr>
          <a:lstStyle/>
          <a:p>
            <a:pPr algn="ctr"/>
            <a:r>
              <a:rPr lang="en-US" dirty="0"/>
              <a:t>MAC USERS</a:t>
            </a:r>
          </a:p>
        </p:txBody>
      </p:sp>
    </p:spTree>
    <p:extLst>
      <p:ext uri="{BB962C8B-B14F-4D97-AF65-F5344CB8AC3E}">
        <p14:creationId xmlns:p14="http://schemas.microsoft.com/office/powerpoint/2010/main" val="280089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812" y="65929"/>
            <a:ext cx="12330545" cy="523220"/>
          </a:xfrm>
          <a:prstGeom prst="rect">
            <a:avLst/>
          </a:prstGeom>
          <a:noFill/>
        </p:spPr>
        <p:txBody>
          <a:bodyPr wrap="square" rtlCol="0">
            <a:spAutoFit/>
          </a:bodyPr>
          <a:lstStyle/>
          <a:p>
            <a:pPr algn="ctr"/>
            <a:r>
              <a:rPr lang="en-US" sz="2800" dirty="0"/>
              <a:t>Another Example : Data Mining Improving Productivity of a Sales Force </a:t>
            </a:r>
          </a:p>
        </p:txBody>
      </p:sp>
      <p:sp>
        <p:nvSpPr>
          <p:cNvPr id="3" name="Oval 2"/>
          <p:cNvSpPr/>
          <p:nvPr/>
        </p:nvSpPr>
        <p:spPr>
          <a:xfrm>
            <a:off x="612162"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05673" y="2705231"/>
            <a:ext cx="903111" cy="369332"/>
          </a:xfrm>
          <a:prstGeom prst="rect">
            <a:avLst/>
          </a:prstGeom>
          <a:noFill/>
        </p:spPr>
        <p:txBody>
          <a:bodyPr wrap="square" rtlCol="0">
            <a:spAutoFit/>
          </a:bodyPr>
          <a:lstStyle/>
          <a:p>
            <a:r>
              <a:rPr lang="en-US" dirty="0"/>
              <a:t>Sales</a:t>
            </a:r>
          </a:p>
        </p:txBody>
      </p:sp>
      <p:sp>
        <p:nvSpPr>
          <p:cNvPr id="5" name="Oval 4"/>
          <p:cNvSpPr/>
          <p:nvPr/>
        </p:nvSpPr>
        <p:spPr>
          <a:xfrm>
            <a:off x="2311139" y="3734122"/>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615939" y="3896014"/>
            <a:ext cx="903111" cy="369332"/>
          </a:xfrm>
          <a:prstGeom prst="rect">
            <a:avLst/>
          </a:prstGeom>
          <a:noFill/>
        </p:spPr>
        <p:txBody>
          <a:bodyPr wrap="square" rtlCol="0">
            <a:spAutoFit/>
          </a:bodyPr>
          <a:lstStyle/>
          <a:p>
            <a:r>
              <a:rPr lang="en-US" dirty="0"/>
              <a:t>Source</a:t>
            </a:r>
          </a:p>
        </p:txBody>
      </p:sp>
      <p:sp>
        <p:nvSpPr>
          <p:cNvPr id="7" name="Oval 6"/>
          <p:cNvSpPr/>
          <p:nvPr/>
        </p:nvSpPr>
        <p:spPr>
          <a:xfrm>
            <a:off x="2311139"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615938" y="2705231"/>
            <a:ext cx="903111" cy="369332"/>
          </a:xfrm>
          <a:prstGeom prst="rect">
            <a:avLst/>
          </a:prstGeom>
          <a:noFill/>
        </p:spPr>
        <p:txBody>
          <a:bodyPr wrap="square" rtlCol="0">
            <a:spAutoFit/>
          </a:bodyPr>
          <a:lstStyle/>
          <a:p>
            <a:r>
              <a:rPr lang="en-US" dirty="0"/>
              <a:t>Make</a:t>
            </a:r>
          </a:p>
        </p:txBody>
      </p:sp>
      <p:sp>
        <p:nvSpPr>
          <p:cNvPr id="9" name="Oval 8"/>
          <p:cNvSpPr/>
          <p:nvPr/>
        </p:nvSpPr>
        <p:spPr>
          <a:xfrm>
            <a:off x="4168161" y="2517364"/>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402406" y="2705230"/>
            <a:ext cx="903111" cy="369332"/>
          </a:xfrm>
          <a:prstGeom prst="rect">
            <a:avLst/>
          </a:prstGeom>
          <a:noFill/>
        </p:spPr>
        <p:txBody>
          <a:bodyPr wrap="square" rtlCol="0">
            <a:spAutoFit/>
          </a:bodyPr>
          <a:lstStyle/>
          <a:p>
            <a:r>
              <a:rPr lang="en-US" dirty="0"/>
              <a:t>Deliver</a:t>
            </a:r>
          </a:p>
        </p:txBody>
      </p:sp>
      <p:sp>
        <p:nvSpPr>
          <p:cNvPr id="11" name="Oval 10"/>
          <p:cNvSpPr/>
          <p:nvPr/>
        </p:nvSpPr>
        <p:spPr>
          <a:xfrm>
            <a:off x="6025183"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234027" y="2705230"/>
            <a:ext cx="903111" cy="369332"/>
          </a:xfrm>
          <a:prstGeom prst="rect">
            <a:avLst/>
          </a:prstGeom>
          <a:noFill/>
        </p:spPr>
        <p:txBody>
          <a:bodyPr wrap="square" rtlCol="0">
            <a:spAutoFit/>
          </a:bodyPr>
          <a:lstStyle/>
          <a:p>
            <a:r>
              <a:rPr lang="en-US" dirty="0"/>
              <a:t>Return</a:t>
            </a:r>
          </a:p>
        </p:txBody>
      </p:sp>
      <p:cxnSp>
        <p:nvCxnSpPr>
          <p:cNvPr id="14" name="Straight Arrow Connector 13"/>
          <p:cNvCxnSpPr>
            <a:stCxn id="3" idx="6"/>
            <a:endCxn id="7" idx="2"/>
          </p:cNvCxnSpPr>
          <p:nvPr/>
        </p:nvCxnSpPr>
        <p:spPr>
          <a:xfrm>
            <a:off x="1932962" y="2919721"/>
            <a:ext cx="3781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9" idx="2"/>
          </p:cNvCxnSpPr>
          <p:nvPr/>
        </p:nvCxnSpPr>
        <p:spPr>
          <a:xfrm>
            <a:off x="3631939" y="2889896"/>
            <a:ext cx="53622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999761" y="3262430"/>
            <a:ext cx="5644" cy="47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80000" flipH="1" flipV="1">
            <a:off x="5458934" y="2892668"/>
            <a:ext cx="565856" cy="29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10562" y="1444254"/>
            <a:ext cx="1524000" cy="916667"/>
            <a:chOff x="942109" y="4996074"/>
            <a:chExt cx="1757147" cy="1226884"/>
          </a:xfrm>
        </p:grpSpPr>
        <p:sp>
          <p:nvSpPr>
            <p:cNvPr id="25" name="Freeform 24"/>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932962" y="1429343"/>
            <a:ext cx="2300116" cy="916667"/>
            <a:chOff x="942109" y="4996074"/>
            <a:chExt cx="1757147" cy="1226884"/>
          </a:xfrm>
        </p:grpSpPr>
        <p:sp>
          <p:nvSpPr>
            <p:cNvPr id="30" name="Freeform 29"/>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636943" y="1429343"/>
            <a:ext cx="414438" cy="916667"/>
            <a:chOff x="942109" y="4996074"/>
            <a:chExt cx="1757147" cy="1226884"/>
          </a:xfrm>
        </p:grpSpPr>
        <p:sp>
          <p:nvSpPr>
            <p:cNvPr id="33" name="Freeform 32"/>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6478362" y="1444254"/>
            <a:ext cx="658775" cy="916667"/>
            <a:chOff x="942109" y="4996074"/>
            <a:chExt cx="1757147" cy="1226884"/>
          </a:xfrm>
        </p:grpSpPr>
        <p:sp>
          <p:nvSpPr>
            <p:cNvPr id="36" name="Freeform 35"/>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188654" y="4641080"/>
            <a:ext cx="3213752" cy="916667"/>
            <a:chOff x="942109" y="4996074"/>
            <a:chExt cx="1757147" cy="1226884"/>
          </a:xfrm>
        </p:grpSpPr>
        <p:sp>
          <p:nvSpPr>
            <p:cNvPr id="39" name="Freeform 38"/>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7724160" y="2475615"/>
            <a:ext cx="86273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sym typeface="Wingdings" panose="05000000000000000000" pitchFamily="2" charset="2"/>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2" name="TextBox 41"/>
          <p:cNvSpPr txBox="1"/>
          <p:nvPr/>
        </p:nvSpPr>
        <p:spPr>
          <a:xfrm>
            <a:off x="8536546" y="1798331"/>
            <a:ext cx="3605103" cy="2308324"/>
          </a:xfrm>
          <a:prstGeom prst="rect">
            <a:avLst/>
          </a:prstGeom>
          <a:noFill/>
        </p:spPr>
        <p:txBody>
          <a:bodyPr wrap="square" rtlCol="0">
            <a:spAutoFit/>
          </a:bodyPr>
          <a:lstStyle/>
          <a:p>
            <a:r>
              <a:rPr lang="en-US" sz="2400" u="sng" dirty="0"/>
              <a:t>CRM </a:t>
            </a:r>
            <a:r>
              <a:rPr lang="en-US" sz="2400" dirty="0"/>
              <a:t>tools are useful for improving the productivity of a sales force. But how does one translate a software application into effective execution?</a:t>
            </a:r>
          </a:p>
        </p:txBody>
      </p:sp>
      <p:cxnSp>
        <p:nvCxnSpPr>
          <p:cNvPr id="44" name="Straight Arrow Connector 43"/>
          <p:cNvCxnSpPr/>
          <p:nvPr/>
        </p:nvCxnSpPr>
        <p:spPr>
          <a:xfrm>
            <a:off x="221673" y="6303818"/>
            <a:ext cx="7124310" cy="415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537025" y="6011430"/>
            <a:ext cx="1049872" cy="584775"/>
          </a:xfrm>
          <a:prstGeom prst="rect">
            <a:avLst/>
          </a:prstGeom>
          <a:noFill/>
        </p:spPr>
        <p:txBody>
          <a:bodyPr wrap="square" rtlCol="0">
            <a:spAutoFit/>
          </a:bodyPr>
          <a:lstStyle/>
          <a:p>
            <a:r>
              <a:rPr lang="en-US" sz="3200" dirty="0"/>
              <a:t>Time</a:t>
            </a:r>
          </a:p>
        </p:txBody>
      </p:sp>
    </p:spTree>
    <p:extLst>
      <p:ext uri="{BB962C8B-B14F-4D97-AF65-F5344CB8AC3E}">
        <p14:creationId xmlns:p14="http://schemas.microsoft.com/office/powerpoint/2010/main" val="360934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chemeClr val="accent2"/>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2140" y="397831"/>
            <a:ext cx="11979860" cy="5781896"/>
          </a:xfrm>
          <a:prstGeom prst="rect">
            <a:avLst/>
          </a:prstGeom>
        </p:spPr>
      </p:pic>
      <p:sp>
        <p:nvSpPr>
          <p:cNvPr id="3" name="Rectangle 2"/>
          <p:cNvSpPr/>
          <p:nvPr/>
        </p:nvSpPr>
        <p:spPr>
          <a:xfrm>
            <a:off x="4245428" y="2641597"/>
            <a:ext cx="827315" cy="4107543"/>
          </a:xfrm>
          <a:prstGeom prst="rect">
            <a:avLst/>
          </a:prstGeom>
          <a:solidFill>
            <a:srgbClr val="D25EA3">
              <a:alpha val="49020"/>
            </a:srgbClr>
          </a:solidFill>
          <a:ln>
            <a:solidFill>
              <a:srgbClr val="8F4F83">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rot="16200000">
            <a:off x="6121400" y="-903516"/>
            <a:ext cx="827315" cy="7917542"/>
          </a:xfrm>
          <a:prstGeom prst="rect">
            <a:avLst/>
          </a:prstGeom>
          <a:solidFill>
            <a:srgbClr val="D25EA3">
              <a:alpha val="49020"/>
            </a:srgbClr>
          </a:solidFill>
          <a:ln>
            <a:solidFill>
              <a:srgbClr val="8F4F83">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914400" y="136221"/>
            <a:ext cx="10765219" cy="523220"/>
          </a:xfrm>
          <a:prstGeom prst="rect">
            <a:avLst/>
          </a:prstGeom>
          <a:noFill/>
        </p:spPr>
        <p:txBody>
          <a:bodyPr wrap="square" rtlCol="0">
            <a:spAutoFit/>
          </a:bodyPr>
          <a:lstStyle/>
          <a:p>
            <a:pPr algn="ctr"/>
            <a:r>
              <a:rPr lang="en-US" sz="2800" dirty="0"/>
              <a:t>Mining and Modeling</a:t>
            </a:r>
          </a:p>
        </p:txBody>
      </p:sp>
      <p:sp>
        <p:nvSpPr>
          <p:cNvPr id="6" name="TextBox 5"/>
          <p:cNvSpPr txBox="1"/>
          <p:nvPr/>
        </p:nvSpPr>
        <p:spPr>
          <a:xfrm>
            <a:off x="5788324" y="5712679"/>
            <a:ext cx="5236234" cy="923330"/>
          </a:xfrm>
          <a:prstGeom prst="rect">
            <a:avLst/>
          </a:prstGeom>
          <a:noFill/>
        </p:spPr>
        <p:txBody>
          <a:bodyPr wrap="square" rtlCol="0">
            <a:spAutoFit/>
          </a:bodyPr>
          <a:lstStyle/>
          <a:p>
            <a:r>
              <a:rPr lang="en-US" dirty="0">
                <a:solidFill>
                  <a:srgbClr val="0070C0"/>
                </a:solidFill>
              </a:rPr>
              <a:t>Key assumption of discovery of Y=f(X) where information, possibly new insights, drives change that lead to improvement on KPI’s.</a:t>
            </a:r>
          </a:p>
        </p:txBody>
      </p:sp>
    </p:spTree>
    <p:extLst>
      <p:ext uri="{BB962C8B-B14F-4D97-AF65-F5344CB8AC3E}">
        <p14:creationId xmlns:p14="http://schemas.microsoft.com/office/powerpoint/2010/main" val="264119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86168" y="638175"/>
            <a:ext cx="10467632" cy="5905500"/>
            <a:chOff x="428968" y="666750"/>
            <a:chExt cx="10467632" cy="590550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023" y="1838324"/>
              <a:ext cx="4526817" cy="3332977"/>
            </a:xfrm>
            <a:prstGeom prst="rect">
              <a:avLst/>
            </a:prstGeom>
            <a:noFill/>
            <a:ln w="952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 name="Picture 1"/>
            <p:cNvPicPr>
              <a:picLocks noChangeAspect="1"/>
            </p:cNvPicPr>
            <p:nvPr/>
          </p:nvPicPr>
          <p:blipFill>
            <a:blip r:embed="rId3"/>
            <a:stretch>
              <a:fillRect/>
            </a:stretch>
          </p:blipFill>
          <p:spPr>
            <a:xfrm>
              <a:off x="428968" y="666750"/>
              <a:ext cx="4809781" cy="5905500"/>
            </a:xfrm>
            <a:prstGeom prst="rect">
              <a:avLst/>
            </a:prstGeom>
          </p:spPr>
        </p:pic>
        <p:sp>
          <p:nvSpPr>
            <p:cNvPr id="3" name="Rectangle 2"/>
            <p:cNvSpPr/>
            <p:nvPr/>
          </p:nvSpPr>
          <p:spPr>
            <a:xfrm>
              <a:off x="7715250" y="2409825"/>
              <a:ext cx="764181"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7267575" y="2310140"/>
              <a:ext cx="3629025" cy="261610"/>
            </a:xfrm>
            <a:prstGeom prst="rect">
              <a:avLst/>
            </a:prstGeom>
            <a:noFill/>
          </p:spPr>
          <p:txBody>
            <a:bodyPr wrap="square" rtlCol="0">
              <a:spAutoFit/>
            </a:bodyPr>
            <a:lstStyle/>
            <a:p>
              <a:r>
                <a:rPr lang="en-US" sz="1100" dirty="0"/>
                <a:t>Closed_Deal? Yes/No</a:t>
              </a:r>
            </a:p>
          </p:txBody>
        </p:sp>
      </p:grpSp>
      <p:sp>
        <p:nvSpPr>
          <p:cNvPr id="7" name="TextBox 6"/>
          <p:cNvSpPr txBox="1"/>
          <p:nvPr/>
        </p:nvSpPr>
        <p:spPr>
          <a:xfrm>
            <a:off x="799340" y="187222"/>
            <a:ext cx="4983435" cy="369332"/>
          </a:xfrm>
          <a:prstGeom prst="rect">
            <a:avLst/>
          </a:prstGeom>
          <a:noFill/>
        </p:spPr>
        <p:txBody>
          <a:bodyPr wrap="square" rtlCol="0">
            <a:spAutoFit/>
          </a:bodyPr>
          <a:lstStyle/>
          <a:p>
            <a:pPr algn="ctr"/>
            <a:r>
              <a:rPr lang="en-US" dirty="0"/>
              <a:t>Raw Data From CRM</a:t>
            </a:r>
          </a:p>
        </p:txBody>
      </p:sp>
      <p:sp>
        <p:nvSpPr>
          <p:cNvPr id="6" name="Right Arrow 5"/>
          <p:cNvSpPr/>
          <p:nvPr/>
        </p:nvSpPr>
        <p:spPr>
          <a:xfrm>
            <a:off x="5782775" y="2695575"/>
            <a:ext cx="70375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6444913" y="979733"/>
            <a:ext cx="4983435" cy="646331"/>
          </a:xfrm>
          <a:prstGeom prst="rect">
            <a:avLst/>
          </a:prstGeom>
          <a:noFill/>
        </p:spPr>
        <p:txBody>
          <a:bodyPr wrap="square" rtlCol="0">
            <a:spAutoFit/>
          </a:bodyPr>
          <a:lstStyle/>
          <a:p>
            <a:pPr algn="ctr"/>
            <a:r>
              <a:rPr lang="en-US" dirty="0"/>
              <a:t>Data Mining Quickly Identifies Models Explaining Drivers of Sales Performance</a:t>
            </a:r>
          </a:p>
        </p:txBody>
      </p:sp>
      <p:sp>
        <p:nvSpPr>
          <p:cNvPr id="8" name="TextBox 7"/>
          <p:cNvSpPr txBox="1"/>
          <p:nvPr/>
        </p:nvSpPr>
        <p:spPr>
          <a:xfrm>
            <a:off x="5114925" y="31844"/>
            <a:ext cx="6724650" cy="584775"/>
          </a:xfrm>
          <a:prstGeom prst="rect">
            <a:avLst/>
          </a:prstGeom>
          <a:noFill/>
        </p:spPr>
        <p:txBody>
          <a:bodyPr wrap="square" rtlCol="0">
            <a:spAutoFit/>
          </a:bodyPr>
          <a:lstStyle/>
          <a:p>
            <a:pPr algn="ctr"/>
            <a:r>
              <a:rPr lang="en-US" sz="3200" dirty="0"/>
              <a:t>Example 3 Continued</a:t>
            </a:r>
          </a:p>
        </p:txBody>
      </p:sp>
      <p:sp>
        <p:nvSpPr>
          <p:cNvPr id="11" name="Right Arrow 10"/>
          <p:cNvSpPr/>
          <p:nvPr/>
        </p:nvSpPr>
        <p:spPr>
          <a:xfrm rot="5400000">
            <a:off x="8509645" y="5296513"/>
            <a:ext cx="70375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010400" y="5991225"/>
            <a:ext cx="4581525" cy="646331"/>
          </a:xfrm>
          <a:prstGeom prst="rect">
            <a:avLst/>
          </a:prstGeom>
          <a:noFill/>
        </p:spPr>
        <p:txBody>
          <a:bodyPr wrap="square" rtlCol="0">
            <a:spAutoFit/>
          </a:bodyPr>
          <a:lstStyle/>
          <a:p>
            <a:r>
              <a:rPr lang="en-US" i="1" dirty="0">
                <a:solidFill>
                  <a:srgbClr val="0070C0"/>
                </a:solidFill>
              </a:rPr>
              <a:t>And when we add the scientific method plus project management to the approach……..</a:t>
            </a:r>
          </a:p>
        </p:txBody>
      </p:sp>
    </p:spTree>
    <p:extLst>
      <p:ext uri="{BB962C8B-B14F-4D97-AF65-F5344CB8AC3E}">
        <p14:creationId xmlns:p14="http://schemas.microsoft.com/office/powerpoint/2010/main" val="3849176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9E932-0D3E-4052-B566-F21D20EDDBC8}"/>
              </a:ext>
            </a:extLst>
          </p:cNvPr>
          <p:cNvSpPr/>
          <p:nvPr/>
        </p:nvSpPr>
        <p:spPr>
          <a:xfrm>
            <a:off x="4622826" y="880433"/>
            <a:ext cx="2994211" cy="129350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860F862-35A7-4C6A-8AC3-3D2E346C8A7F}"/>
              </a:ext>
            </a:extLst>
          </p:cNvPr>
          <p:cNvSpPr/>
          <p:nvPr/>
        </p:nvSpPr>
        <p:spPr>
          <a:xfrm>
            <a:off x="8189406" y="4366743"/>
            <a:ext cx="2805953" cy="12893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3AA94CF-8D24-4A2D-BC9E-12ADB25F487A}"/>
              </a:ext>
            </a:extLst>
          </p:cNvPr>
          <p:cNvSpPr/>
          <p:nvPr/>
        </p:nvSpPr>
        <p:spPr>
          <a:xfrm>
            <a:off x="3782671" y="4415367"/>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5B47EF3-347A-4B06-96E8-0A04A1433C8D}"/>
              </a:ext>
            </a:extLst>
          </p:cNvPr>
          <p:cNvSpPr txBox="1"/>
          <p:nvPr/>
        </p:nvSpPr>
        <p:spPr>
          <a:xfrm>
            <a:off x="4611492" y="1187925"/>
            <a:ext cx="2994211" cy="707886"/>
          </a:xfrm>
          <a:prstGeom prst="rect">
            <a:avLst/>
          </a:prstGeom>
          <a:noFill/>
        </p:spPr>
        <p:txBody>
          <a:bodyPr wrap="square" rtlCol="0">
            <a:spAutoFit/>
          </a:bodyPr>
          <a:lstStyle/>
          <a:p>
            <a:pPr algn="ctr"/>
            <a:r>
              <a:rPr lang="en-US" sz="2000" dirty="0">
                <a:solidFill>
                  <a:schemeClr val="bg1"/>
                </a:solidFill>
              </a:rPr>
              <a:t>Multiple </a:t>
            </a:r>
          </a:p>
          <a:p>
            <a:pPr algn="ctr"/>
            <a:r>
              <a:rPr lang="en-US" sz="2000" dirty="0">
                <a:solidFill>
                  <a:schemeClr val="bg1"/>
                </a:solidFill>
              </a:rPr>
              <a:t>Hypotheses</a:t>
            </a:r>
          </a:p>
        </p:txBody>
      </p:sp>
      <p:sp>
        <p:nvSpPr>
          <p:cNvPr id="9" name="TextBox 8">
            <a:extLst>
              <a:ext uri="{FF2B5EF4-FFF2-40B4-BE49-F238E27FC236}">
                <a16:creationId xmlns:a16="http://schemas.microsoft.com/office/drawing/2014/main" id="{1E2AEF49-5035-4762-A0A9-1DEF369A24CA}"/>
              </a:ext>
            </a:extLst>
          </p:cNvPr>
          <p:cNvSpPr txBox="1"/>
          <p:nvPr/>
        </p:nvSpPr>
        <p:spPr>
          <a:xfrm>
            <a:off x="3384309" y="3341756"/>
            <a:ext cx="1465729" cy="369332"/>
          </a:xfrm>
          <a:prstGeom prst="rect">
            <a:avLst/>
          </a:prstGeom>
          <a:noFill/>
        </p:spPr>
        <p:txBody>
          <a:bodyPr wrap="square" rtlCol="0">
            <a:spAutoFit/>
          </a:bodyPr>
          <a:lstStyle/>
          <a:p>
            <a:pPr algn="ctr"/>
            <a:r>
              <a:rPr lang="en-US" dirty="0"/>
              <a:t>A Question</a:t>
            </a:r>
          </a:p>
        </p:txBody>
      </p:sp>
      <p:sp>
        <p:nvSpPr>
          <p:cNvPr id="13" name="Arrow: Up 12">
            <a:extLst>
              <a:ext uri="{FF2B5EF4-FFF2-40B4-BE49-F238E27FC236}">
                <a16:creationId xmlns:a16="http://schemas.microsoft.com/office/drawing/2014/main" id="{C1B583A0-4BB0-4217-8814-985C3A8FB0A9}"/>
              </a:ext>
            </a:extLst>
          </p:cNvPr>
          <p:cNvSpPr/>
          <p:nvPr/>
        </p:nvSpPr>
        <p:spPr>
          <a:xfrm rot="2653421">
            <a:off x="3569980" y="1718399"/>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FCE8DC-42E5-4530-9D97-41543061EE54}"/>
              </a:ext>
            </a:extLst>
          </p:cNvPr>
          <p:cNvSpPr txBox="1"/>
          <p:nvPr/>
        </p:nvSpPr>
        <p:spPr>
          <a:xfrm rot="18780206">
            <a:off x="2518026" y="2167159"/>
            <a:ext cx="2944905" cy="584775"/>
          </a:xfrm>
          <a:prstGeom prst="rect">
            <a:avLst/>
          </a:prstGeom>
          <a:noFill/>
        </p:spPr>
        <p:txBody>
          <a:bodyPr wrap="square" rtlCol="0">
            <a:spAutoFit/>
          </a:bodyPr>
          <a:lstStyle/>
          <a:p>
            <a:pPr algn="ctr"/>
            <a:r>
              <a:rPr lang="en-US" sz="1600" dirty="0"/>
              <a:t>Explanatory</a:t>
            </a:r>
          </a:p>
          <a:p>
            <a:pPr algn="ctr"/>
            <a:r>
              <a:rPr lang="en-US" sz="1600" dirty="0"/>
              <a:t>Hypotheses</a:t>
            </a:r>
          </a:p>
        </p:txBody>
      </p:sp>
      <p:sp>
        <p:nvSpPr>
          <p:cNvPr id="15" name="TextBox 14">
            <a:extLst>
              <a:ext uri="{FF2B5EF4-FFF2-40B4-BE49-F238E27FC236}">
                <a16:creationId xmlns:a16="http://schemas.microsoft.com/office/drawing/2014/main" id="{BC16FF3A-37F3-466D-9898-777C98DC5698}"/>
              </a:ext>
            </a:extLst>
          </p:cNvPr>
          <p:cNvSpPr txBox="1"/>
          <p:nvPr/>
        </p:nvSpPr>
        <p:spPr>
          <a:xfrm>
            <a:off x="2214369" y="1468332"/>
            <a:ext cx="2254625" cy="646331"/>
          </a:xfrm>
          <a:prstGeom prst="rect">
            <a:avLst/>
          </a:prstGeom>
          <a:noFill/>
        </p:spPr>
        <p:txBody>
          <a:bodyPr wrap="square" rtlCol="0">
            <a:spAutoFit/>
          </a:bodyPr>
          <a:lstStyle/>
          <a:p>
            <a:pPr algn="ctr"/>
            <a:r>
              <a:rPr lang="en-US" i="1" dirty="0">
                <a:solidFill>
                  <a:srgbClr val="0070C0"/>
                </a:solidFill>
              </a:rPr>
              <a:t>Abductive </a:t>
            </a:r>
          </a:p>
          <a:p>
            <a:pPr algn="ctr"/>
            <a:r>
              <a:rPr lang="en-US" i="1" dirty="0">
                <a:solidFill>
                  <a:srgbClr val="0070C0"/>
                </a:solidFill>
              </a:rPr>
              <a:t>Reasoning</a:t>
            </a:r>
          </a:p>
        </p:txBody>
      </p:sp>
      <p:sp>
        <p:nvSpPr>
          <p:cNvPr id="16" name="Arrow: Up 15">
            <a:extLst>
              <a:ext uri="{FF2B5EF4-FFF2-40B4-BE49-F238E27FC236}">
                <a16:creationId xmlns:a16="http://schemas.microsoft.com/office/drawing/2014/main" id="{6355CB5A-CBCA-4546-9213-E6D131A57FB0}"/>
              </a:ext>
            </a:extLst>
          </p:cNvPr>
          <p:cNvSpPr/>
          <p:nvPr/>
        </p:nvSpPr>
        <p:spPr>
          <a:xfrm rot="8538636">
            <a:off x="7582020" y="2162063"/>
            <a:ext cx="946835" cy="2127610"/>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AE0771-B9F5-4346-843D-52066EFB73B2}"/>
              </a:ext>
            </a:extLst>
          </p:cNvPr>
          <p:cNvSpPr txBox="1"/>
          <p:nvPr/>
        </p:nvSpPr>
        <p:spPr>
          <a:xfrm>
            <a:off x="5900778" y="2848586"/>
            <a:ext cx="2254625" cy="646331"/>
          </a:xfrm>
          <a:prstGeom prst="rect">
            <a:avLst/>
          </a:prstGeom>
          <a:noFill/>
        </p:spPr>
        <p:txBody>
          <a:bodyPr wrap="square" rtlCol="0">
            <a:spAutoFit/>
          </a:bodyPr>
          <a:lstStyle/>
          <a:p>
            <a:pPr algn="ctr"/>
            <a:r>
              <a:rPr lang="en-US" i="1" dirty="0">
                <a:solidFill>
                  <a:srgbClr val="0070C0"/>
                </a:solidFill>
              </a:rPr>
              <a:t>Deductive </a:t>
            </a:r>
          </a:p>
          <a:p>
            <a:pPr algn="ctr"/>
            <a:r>
              <a:rPr lang="en-US" i="1" dirty="0">
                <a:solidFill>
                  <a:srgbClr val="0070C0"/>
                </a:solidFill>
              </a:rPr>
              <a:t>Reasoning</a:t>
            </a:r>
          </a:p>
        </p:txBody>
      </p:sp>
      <p:sp>
        <p:nvSpPr>
          <p:cNvPr id="18" name="TextBox 17">
            <a:extLst>
              <a:ext uri="{FF2B5EF4-FFF2-40B4-BE49-F238E27FC236}">
                <a16:creationId xmlns:a16="http://schemas.microsoft.com/office/drawing/2014/main" id="{E6E7264E-8336-492B-99EB-65222B3D1C91}"/>
              </a:ext>
            </a:extLst>
          </p:cNvPr>
          <p:cNvSpPr txBox="1"/>
          <p:nvPr/>
        </p:nvSpPr>
        <p:spPr>
          <a:xfrm>
            <a:off x="572646" y="-2573"/>
            <a:ext cx="11411712" cy="954107"/>
          </a:xfrm>
          <a:prstGeom prst="rect">
            <a:avLst/>
          </a:prstGeom>
          <a:noFill/>
        </p:spPr>
        <p:txBody>
          <a:bodyPr wrap="square" rtlCol="0">
            <a:spAutoFit/>
          </a:bodyPr>
          <a:lstStyle/>
          <a:p>
            <a:pPr algn="ctr"/>
            <a:r>
              <a:rPr lang="en-US" sz="2800" dirty="0"/>
              <a:t>Peirce’s Trichotomy of the Scientific Method </a:t>
            </a:r>
          </a:p>
          <a:p>
            <a:pPr algn="ctr"/>
            <a:r>
              <a:rPr lang="en-US" sz="2800" dirty="0"/>
              <a:t>As Self Correcting Cycles Leading to the “Truth” </a:t>
            </a:r>
          </a:p>
        </p:txBody>
      </p:sp>
      <p:sp>
        <p:nvSpPr>
          <p:cNvPr id="19" name="TextBox 18">
            <a:extLst>
              <a:ext uri="{FF2B5EF4-FFF2-40B4-BE49-F238E27FC236}">
                <a16:creationId xmlns:a16="http://schemas.microsoft.com/office/drawing/2014/main" id="{4944BAFE-92FC-4620-BE07-104E7E34BD6F}"/>
              </a:ext>
            </a:extLst>
          </p:cNvPr>
          <p:cNvSpPr txBox="1"/>
          <p:nvPr/>
        </p:nvSpPr>
        <p:spPr>
          <a:xfrm rot="3175636">
            <a:off x="6470333" y="2771893"/>
            <a:ext cx="2944905" cy="584775"/>
          </a:xfrm>
          <a:prstGeom prst="rect">
            <a:avLst/>
          </a:prstGeom>
          <a:noFill/>
        </p:spPr>
        <p:txBody>
          <a:bodyPr wrap="square" rtlCol="0">
            <a:spAutoFit/>
          </a:bodyPr>
          <a:lstStyle/>
          <a:p>
            <a:pPr algn="ctr"/>
            <a:r>
              <a:rPr lang="en-US" sz="1600" dirty="0"/>
              <a:t>What Must </a:t>
            </a:r>
          </a:p>
          <a:p>
            <a:pPr algn="ctr"/>
            <a:r>
              <a:rPr lang="en-US" sz="1600" dirty="0"/>
              <a:t>Happen If True?</a:t>
            </a:r>
          </a:p>
        </p:txBody>
      </p:sp>
      <p:sp>
        <p:nvSpPr>
          <p:cNvPr id="20" name="TextBox 19">
            <a:extLst>
              <a:ext uri="{FF2B5EF4-FFF2-40B4-BE49-F238E27FC236}">
                <a16:creationId xmlns:a16="http://schemas.microsoft.com/office/drawing/2014/main" id="{6C85D4FE-48C3-4588-84B3-62A5808BC84A}"/>
              </a:ext>
            </a:extLst>
          </p:cNvPr>
          <p:cNvSpPr txBox="1"/>
          <p:nvPr/>
        </p:nvSpPr>
        <p:spPr>
          <a:xfrm>
            <a:off x="8912510" y="1903179"/>
            <a:ext cx="3199423" cy="2585323"/>
          </a:xfrm>
          <a:prstGeom prst="rect">
            <a:avLst/>
          </a:prstGeom>
          <a:noFill/>
        </p:spPr>
        <p:txBody>
          <a:bodyPr wrap="square" rtlCol="0">
            <a:spAutoFit/>
          </a:bodyPr>
          <a:lstStyle/>
          <a:p>
            <a:r>
              <a:rPr lang="en-US" dirty="0"/>
              <a:t>What are Testable Conclusions About Other Phenomenon That Must Be Reached For Each Hypothesis if True?</a:t>
            </a:r>
          </a:p>
          <a:p>
            <a:endParaRPr lang="en-US" dirty="0"/>
          </a:p>
          <a:p>
            <a:r>
              <a:rPr lang="en-US" dirty="0"/>
              <a:t>Controlled Experiments Based Upon Samples From a Population</a:t>
            </a:r>
          </a:p>
          <a:p>
            <a:endParaRPr lang="en-US" dirty="0"/>
          </a:p>
        </p:txBody>
      </p:sp>
      <p:sp>
        <p:nvSpPr>
          <p:cNvPr id="22" name="TextBox 21">
            <a:extLst>
              <a:ext uri="{FF2B5EF4-FFF2-40B4-BE49-F238E27FC236}">
                <a16:creationId xmlns:a16="http://schemas.microsoft.com/office/drawing/2014/main" id="{11F88B77-AC17-4BCB-9F4D-796D9C785E79}"/>
              </a:ext>
            </a:extLst>
          </p:cNvPr>
          <p:cNvSpPr txBox="1"/>
          <p:nvPr/>
        </p:nvSpPr>
        <p:spPr>
          <a:xfrm>
            <a:off x="7800648" y="4555858"/>
            <a:ext cx="3636802" cy="954107"/>
          </a:xfrm>
          <a:prstGeom prst="rect">
            <a:avLst/>
          </a:prstGeom>
          <a:noFill/>
        </p:spPr>
        <p:txBody>
          <a:bodyPr wrap="square" rtlCol="0">
            <a:spAutoFit/>
          </a:bodyPr>
          <a:lstStyle/>
          <a:p>
            <a:pPr algn="ctr"/>
            <a:r>
              <a:rPr lang="en-US" sz="2000" dirty="0">
                <a:solidFill>
                  <a:schemeClr val="bg1"/>
                </a:solidFill>
              </a:rPr>
              <a:t>Elimination </a:t>
            </a:r>
          </a:p>
          <a:p>
            <a:pPr algn="ctr"/>
            <a:r>
              <a:rPr lang="en-US" sz="2000" dirty="0">
                <a:solidFill>
                  <a:schemeClr val="bg1"/>
                </a:solidFill>
              </a:rPr>
              <a:t>of False Hypotheses</a:t>
            </a:r>
          </a:p>
          <a:p>
            <a:pPr algn="ctr"/>
            <a:r>
              <a:rPr lang="en-US" sz="1600" i="1" dirty="0">
                <a:solidFill>
                  <a:schemeClr val="bg1"/>
                </a:solidFill>
              </a:rPr>
              <a:t>(retroduction)</a:t>
            </a:r>
          </a:p>
        </p:txBody>
      </p:sp>
      <p:sp>
        <p:nvSpPr>
          <p:cNvPr id="67" name="TextBox 66">
            <a:extLst>
              <a:ext uri="{FF2B5EF4-FFF2-40B4-BE49-F238E27FC236}">
                <a16:creationId xmlns:a16="http://schemas.microsoft.com/office/drawing/2014/main" id="{580721A0-E439-4CA7-B123-2C54EA86B979}"/>
              </a:ext>
            </a:extLst>
          </p:cNvPr>
          <p:cNvSpPr txBox="1"/>
          <p:nvPr/>
        </p:nvSpPr>
        <p:spPr>
          <a:xfrm>
            <a:off x="4074305" y="4662067"/>
            <a:ext cx="2366881" cy="646331"/>
          </a:xfrm>
          <a:prstGeom prst="rect">
            <a:avLst/>
          </a:prstGeom>
          <a:noFill/>
        </p:spPr>
        <p:txBody>
          <a:bodyPr wrap="square" rtlCol="0">
            <a:spAutoFit/>
          </a:bodyPr>
          <a:lstStyle/>
          <a:p>
            <a:pPr algn="ctr"/>
            <a:r>
              <a:rPr lang="en-US" dirty="0">
                <a:solidFill>
                  <a:schemeClr val="bg1"/>
                </a:solidFill>
              </a:rPr>
              <a:t>Sufficient  Accuracy Reached to Take Action</a:t>
            </a:r>
          </a:p>
        </p:txBody>
      </p:sp>
      <p:sp>
        <p:nvSpPr>
          <p:cNvPr id="72" name="TextBox 71">
            <a:extLst>
              <a:ext uri="{FF2B5EF4-FFF2-40B4-BE49-F238E27FC236}">
                <a16:creationId xmlns:a16="http://schemas.microsoft.com/office/drawing/2014/main" id="{B935D535-582C-49B6-8FE4-5C33613CE95F}"/>
              </a:ext>
            </a:extLst>
          </p:cNvPr>
          <p:cNvSpPr txBox="1"/>
          <p:nvPr/>
        </p:nvSpPr>
        <p:spPr>
          <a:xfrm>
            <a:off x="5362412" y="5697186"/>
            <a:ext cx="2254625" cy="646331"/>
          </a:xfrm>
          <a:prstGeom prst="rect">
            <a:avLst/>
          </a:prstGeom>
          <a:noFill/>
        </p:spPr>
        <p:txBody>
          <a:bodyPr wrap="square" rtlCol="0">
            <a:spAutoFit/>
          </a:bodyPr>
          <a:lstStyle/>
          <a:p>
            <a:pPr algn="ctr"/>
            <a:r>
              <a:rPr lang="en-US" i="1" dirty="0">
                <a:solidFill>
                  <a:srgbClr val="0070C0"/>
                </a:solidFill>
              </a:rPr>
              <a:t>Inductive </a:t>
            </a:r>
          </a:p>
          <a:p>
            <a:pPr algn="ctr"/>
            <a:r>
              <a:rPr lang="en-US" i="1" dirty="0">
                <a:solidFill>
                  <a:srgbClr val="0070C0"/>
                </a:solidFill>
              </a:rPr>
              <a:t>Reasoning</a:t>
            </a:r>
          </a:p>
        </p:txBody>
      </p:sp>
      <p:sp>
        <p:nvSpPr>
          <p:cNvPr id="73" name="TextBox 72">
            <a:extLst>
              <a:ext uri="{FF2B5EF4-FFF2-40B4-BE49-F238E27FC236}">
                <a16:creationId xmlns:a16="http://schemas.microsoft.com/office/drawing/2014/main" id="{4FC1A416-B474-4DD7-9D9A-6C18824F9C55}"/>
              </a:ext>
            </a:extLst>
          </p:cNvPr>
          <p:cNvSpPr txBox="1"/>
          <p:nvPr/>
        </p:nvSpPr>
        <p:spPr>
          <a:xfrm>
            <a:off x="3087220" y="6100988"/>
            <a:ext cx="2191948" cy="584775"/>
          </a:xfrm>
          <a:prstGeom prst="rect">
            <a:avLst/>
          </a:prstGeom>
          <a:noFill/>
        </p:spPr>
        <p:txBody>
          <a:bodyPr wrap="square" rtlCol="0">
            <a:spAutoFit/>
          </a:bodyPr>
          <a:lstStyle/>
          <a:p>
            <a:r>
              <a:rPr lang="en-US" sz="1600" i="1" dirty="0"/>
              <a:t>Economics Plays a Role in Sufficiency Decision.</a:t>
            </a:r>
          </a:p>
        </p:txBody>
      </p:sp>
      <p:cxnSp>
        <p:nvCxnSpPr>
          <p:cNvPr id="75" name="Straight Arrow Connector 74">
            <a:extLst>
              <a:ext uri="{FF2B5EF4-FFF2-40B4-BE49-F238E27FC236}">
                <a16:creationId xmlns:a16="http://schemas.microsoft.com/office/drawing/2014/main" id="{07BD4346-2116-4FFA-8C15-B821C4EF0399}"/>
              </a:ext>
            </a:extLst>
          </p:cNvPr>
          <p:cNvCxnSpPr>
            <a:cxnSpLocks/>
          </p:cNvCxnSpPr>
          <p:nvPr/>
        </p:nvCxnSpPr>
        <p:spPr>
          <a:xfrm flipV="1">
            <a:off x="3720866" y="5815383"/>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3DB10C-6874-429A-9EB5-D0BDA6BFD7B0}"/>
              </a:ext>
            </a:extLst>
          </p:cNvPr>
          <p:cNvSpPr txBox="1"/>
          <p:nvPr/>
        </p:nvSpPr>
        <p:spPr>
          <a:xfrm>
            <a:off x="3330853" y="3062153"/>
            <a:ext cx="2147270" cy="369332"/>
          </a:xfrm>
          <a:prstGeom prst="rect">
            <a:avLst/>
          </a:prstGeom>
          <a:noFill/>
        </p:spPr>
        <p:txBody>
          <a:bodyPr wrap="square" rtlCol="0">
            <a:spAutoFit/>
          </a:bodyPr>
          <a:lstStyle/>
          <a:p>
            <a:r>
              <a:rPr lang="en-US" b="1" dirty="0">
                <a:solidFill>
                  <a:srgbClr val="00B050"/>
                </a:solidFill>
              </a:rPr>
              <a:t>Begin Research</a:t>
            </a:r>
          </a:p>
        </p:txBody>
      </p:sp>
      <p:sp>
        <p:nvSpPr>
          <p:cNvPr id="48" name="Arrow: Up 47">
            <a:extLst>
              <a:ext uri="{FF2B5EF4-FFF2-40B4-BE49-F238E27FC236}">
                <a16:creationId xmlns:a16="http://schemas.microsoft.com/office/drawing/2014/main" id="{54CBEA6A-8242-4CE4-9ADF-607096B641F8}"/>
              </a:ext>
            </a:extLst>
          </p:cNvPr>
          <p:cNvSpPr/>
          <p:nvPr/>
        </p:nvSpPr>
        <p:spPr>
          <a:xfrm rot="16200000">
            <a:off x="6950543" y="4326705"/>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9BDDB9F-BC7F-4458-BF0F-38FAB07B335F}"/>
              </a:ext>
            </a:extLst>
          </p:cNvPr>
          <p:cNvSpPr txBox="1"/>
          <p:nvPr/>
        </p:nvSpPr>
        <p:spPr>
          <a:xfrm>
            <a:off x="6128978" y="4757904"/>
            <a:ext cx="2805953" cy="584775"/>
          </a:xfrm>
          <a:prstGeom prst="rect">
            <a:avLst/>
          </a:prstGeom>
          <a:noFill/>
        </p:spPr>
        <p:txBody>
          <a:bodyPr wrap="square" rtlCol="0">
            <a:spAutoFit/>
          </a:bodyPr>
          <a:lstStyle/>
          <a:p>
            <a:pPr algn="ctr"/>
            <a:r>
              <a:rPr lang="en-US" sz="1600" dirty="0"/>
              <a:t>Test Predictive </a:t>
            </a:r>
          </a:p>
          <a:p>
            <a:pPr algn="ctr"/>
            <a:r>
              <a:rPr lang="en-US" sz="1600" dirty="0"/>
              <a:t>Models</a:t>
            </a:r>
          </a:p>
        </p:txBody>
      </p:sp>
      <p:sp>
        <p:nvSpPr>
          <p:cNvPr id="49" name="TextBox 48">
            <a:extLst>
              <a:ext uri="{FF2B5EF4-FFF2-40B4-BE49-F238E27FC236}">
                <a16:creationId xmlns:a16="http://schemas.microsoft.com/office/drawing/2014/main" id="{E9128566-635D-4E22-8CA8-46353A0E4882}"/>
              </a:ext>
            </a:extLst>
          </p:cNvPr>
          <p:cNvSpPr txBox="1"/>
          <p:nvPr/>
        </p:nvSpPr>
        <p:spPr>
          <a:xfrm>
            <a:off x="6923736" y="5649659"/>
            <a:ext cx="1465729" cy="646331"/>
          </a:xfrm>
          <a:prstGeom prst="rect">
            <a:avLst/>
          </a:prstGeom>
          <a:noFill/>
        </p:spPr>
        <p:txBody>
          <a:bodyPr wrap="square" rtlCol="0">
            <a:spAutoFit/>
          </a:bodyPr>
          <a:lstStyle/>
          <a:p>
            <a:pPr algn="ctr"/>
            <a:r>
              <a:rPr lang="en-US" dirty="0"/>
              <a:t>Assess Accuracy</a:t>
            </a:r>
          </a:p>
        </p:txBody>
      </p:sp>
      <p:sp>
        <p:nvSpPr>
          <p:cNvPr id="50" name="Rectangle: Rounded Corners 49">
            <a:extLst>
              <a:ext uri="{FF2B5EF4-FFF2-40B4-BE49-F238E27FC236}">
                <a16:creationId xmlns:a16="http://schemas.microsoft.com/office/drawing/2014/main" id="{B07A1404-276E-463E-AF32-6CC39A8B190A}"/>
              </a:ext>
            </a:extLst>
          </p:cNvPr>
          <p:cNvSpPr/>
          <p:nvPr/>
        </p:nvSpPr>
        <p:spPr>
          <a:xfrm>
            <a:off x="316212" y="3225868"/>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Bent-Up 11">
            <a:extLst>
              <a:ext uri="{FF2B5EF4-FFF2-40B4-BE49-F238E27FC236}">
                <a16:creationId xmlns:a16="http://schemas.microsoft.com/office/drawing/2014/main" id="{7A153FEA-8ED1-47CB-B8C8-351935CC139B}"/>
              </a:ext>
            </a:extLst>
          </p:cNvPr>
          <p:cNvSpPr/>
          <p:nvPr/>
        </p:nvSpPr>
        <p:spPr>
          <a:xfrm flipH="1">
            <a:off x="1570939" y="4542549"/>
            <a:ext cx="2191949" cy="983455"/>
          </a:xfrm>
          <a:prstGeom prst="ben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AE223AE-7625-4688-A0C8-978DAA6794A8}"/>
              </a:ext>
            </a:extLst>
          </p:cNvPr>
          <p:cNvSpPr txBox="1"/>
          <p:nvPr/>
        </p:nvSpPr>
        <p:spPr>
          <a:xfrm>
            <a:off x="1724809" y="5205002"/>
            <a:ext cx="1939217" cy="369332"/>
          </a:xfrm>
          <a:prstGeom prst="rect">
            <a:avLst/>
          </a:prstGeom>
          <a:noFill/>
        </p:spPr>
        <p:txBody>
          <a:bodyPr wrap="square" rtlCol="0">
            <a:spAutoFit/>
          </a:bodyPr>
          <a:lstStyle/>
          <a:p>
            <a:pPr algn="ctr"/>
            <a:r>
              <a:rPr lang="en-US" dirty="0"/>
              <a:t>Execute Actions</a:t>
            </a:r>
          </a:p>
        </p:txBody>
      </p:sp>
      <p:sp>
        <p:nvSpPr>
          <p:cNvPr id="51" name="TextBox 50">
            <a:extLst>
              <a:ext uri="{FF2B5EF4-FFF2-40B4-BE49-F238E27FC236}">
                <a16:creationId xmlns:a16="http://schemas.microsoft.com/office/drawing/2014/main" id="{CE51CCC8-4C1B-4348-AA58-747E9030A4EC}"/>
              </a:ext>
            </a:extLst>
          </p:cNvPr>
          <p:cNvSpPr txBox="1"/>
          <p:nvPr/>
        </p:nvSpPr>
        <p:spPr>
          <a:xfrm>
            <a:off x="541368" y="3410244"/>
            <a:ext cx="2366881" cy="923330"/>
          </a:xfrm>
          <a:prstGeom prst="rect">
            <a:avLst/>
          </a:prstGeom>
          <a:noFill/>
        </p:spPr>
        <p:txBody>
          <a:bodyPr wrap="square" rtlCol="0">
            <a:spAutoFit/>
          </a:bodyPr>
          <a:lstStyle/>
          <a:p>
            <a:pPr algn="ctr"/>
            <a:r>
              <a:rPr lang="en-US" dirty="0">
                <a:solidFill>
                  <a:schemeClr val="bg1"/>
                </a:solidFill>
              </a:rPr>
              <a:t>Assess Results of Application and Adjust Hypotheses</a:t>
            </a:r>
          </a:p>
        </p:txBody>
      </p:sp>
      <p:grpSp>
        <p:nvGrpSpPr>
          <p:cNvPr id="26" name="Group 25">
            <a:extLst>
              <a:ext uri="{FF2B5EF4-FFF2-40B4-BE49-F238E27FC236}">
                <a16:creationId xmlns:a16="http://schemas.microsoft.com/office/drawing/2014/main" id="{E0D3247A-9C82-456B-BD4E-3DB8ED268BD0}"/>
              </a:ext>
            </a:extLst>
          </p:cNvPr>
          <p:cNvGrpSpPr/>
          <p:nvPr/>
        </p:nvGrpSpPr>
        <p:grpSpPr>
          <a:xfrm>
            <a:off x="308683" y="1858804"/>
            <a:ext cx="3301378" cy="1200329"/>
            <a:chOff x="172230" y="2033927"/>
            <a:chExt cx="3301378" cy="1200329"/>
          </a:xfrm>
        </p:grpSpPr>
        <p:sp>
          <p:nvSpPr>
            <p:cNvPr id="24" name="Arrow: Bent 23">
              <a:extLst>
                <a:ext uri="{FF2B5EF4-FFF2-40B4-BE49-F238E27FC236}">
                  <a16:creationId xmlns:a16="http://schemas.microsoft.com/office/drawing/2014/main" id="{AA32D6B8-9C53-4C24-94A8-DB75A7FBC909}"/>
                </a:ext>
              </a:extLst>
            </p:cNvPr>
            <p:cNvSpPr/>
            <p:nvPr/>
          </p:nvSpPr>
          <p:spPr>
            <a:xfrm>
              <a:off x="1618903" y="2340815"/>
              <a:ext cx="761742" cy="886705"/>
            </a:xfrm>
            <a:prstGeom prst="ben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D308085-6B94-498F-B8C4-105F80A3D24F}"/>
                </a:ext>
              </a:extLst>
            </p:cNvPr>
            <p:cNvSpPr txBox="1"/>
            <p:nvPr/>
          </p:nvSpPr>
          <p:spPr>
            <a:xfrm>
              <a:off x="172230" y="2033927"/>
              <a:ext cx="1465729" cy="1200329"/>
            </a:xfrm>
            <a:prstGeom prst="rect">
              <a:avLst/>
            </a:prstGeom>
            <a:noFill/>
          </p:spPr>
          <p:txBody>
            <a:bodyPr wrap="square" rtlCol="0">
              <a:spAutoFit/>
            </a:bodyPr>
            <a:lstStyle/>
            <a:p>
              <a:pPr algn="ctr"/>
              <a:r>
                <a:rPr lang="en-US" dirty="0">
                  <a:solidFill>
                    <a:srgbClr val="FF0000"/>
                  </a:solidFill>
                </a:rPr>
                <a:t>Begin Next Cycle with Convergence on “Truth”</a:t>
              </a:r>
            </a:p>
          </p:txBody>
        </p:sp>
        <p:sp>
          <p:nvSpPr>
            <p:cNvPr id="25" name="Arrow: Right 24">
              <a:extLst>
                <a:ext uri="{FF2B5EF4-FFF2-40B4-BE49-F238E27FC236}">
                  <a16:creationId xmlns:a16="http://schemas.microsoft.com/office/drawing/2014/main" id="{AD56446E-6931-42EC-B524-CA9B31F1A003}"/>
                </a:ext>
              </a:extLst>
            </p:cNvPr>
            <p:cNvSpPr/>
            <p:nvPr/>
          </p:nvSpPr>
          <p:spPr>
            <a:xfrm>
              <a:off x="2476349" y="2313069"/>
              <a:ext cx="868065" cy="474147"/>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Box 52">
              <a:extLst>
                <a:ext uri="{FF2B5EF4-FFF2-40B4-BE49-F238E27FC236}">
                  <a16:creationId xmlns:a16="http://schemas.microsoft.com/office/drawing/2014/main" id="{1C900320-A2EE-4DBB-8110-DFEDDF8DFAA6}"/>
                </a:ext>
              </a:extLst>
            </p:cNvPr>
            <p:cNvSpPr txBox="1"/>
            <p:nvPr/>
          </p:nvSpPr>
          <p:spPr>
            <a:xfrm>
              <a:off x="2342889" y="2386676"/>
              <a:ext cx="1130719" cy="307777"/>
            </a:xfrm>
            <a:prstGeom prst="rect">
              <a:avLst/>
            </a:prstGeom>
            <a:noFill/>
          </p:spPr>
          <p:txBody>
            <a:bodyPr wrap="square" rtlCol="0">
              <a:spAutoFit/>
            </a:bodyPr>
            <a:lstStyle/>
            <a:p>
              <a:pPr algn="ctr"/>
              <a:r>
                <a:rPr lang="en-US" sz="1400" dirty="0"/>
                <a:t>Experience</a:t>
              </a:r>
            </a:p>
          </p:txBody>
        </p:sp>
      </p:grpSp>
      <p:sp>
        <p:nvSpPr>
          <p:cNvPr id="33" name="TextBox 32">
            <a:extLst>
              <a:ext uri="{FF2B5EF4-FFF2-40B4-BE49-F238E27FC236}">
                <a16:creationId xmlns:a16="http://schemas.microsoft.com/office/drawing/2014/main" id="{42D0D50D-B000-4206-A0B5-DA029F1ECAEA}"/>
              </a:ext>
            </a:extLst>
          </p:cNvPr>
          <p:cNvSpPr txBox="1"/>
          <p:nvPr/>
        </p:nvSpPr>
        <p:spPr>
          <a:xfrm>
            <a:off x="502469" y="5815383"/>
            <a:ext cx="2191948" cy="584775"/>
          </a:xfrm>
          <a:prstGeom prst="rect">
            <a:avLst/>
          </a:prstGeom>
          <a:noFill/>
        </p:spPr>
        <p:txBody>
          <a:bodyPr wrap="square" rtlCol="0">
            <a:spAutoFit/>
          </a:bodyPr>
          <a:lstStyle/>
          <a:p>
            <a:r>
              <a:rPr lang="en-US" sz="1600" i="1" dirty="0"/>
              <a:t>reflects imaginative interpretation of results.</a:t>
            </a:r>
          </a:p>
        </p:txBody>
      </p:sp>
      <p:cxnSp>
        <p:nvCxnSpPr>
          <p:cNvPr id="34" name="Straight Arrow Connector 33">
            <a:extLst>
              <a:ext uri="{FF2B5EF4-FFF2-40B4-BE49-F238E27FC236}">
                <a16:creationId xmlns:a16="http://schemas.microsoft.com/office/drawing/2014/main" id="{D53BBA08-67DC-4E72-9339-07B5DC1893DD}"/>
              </a:ext>
            </a:extLst>
          </p:cNvPr>
          <p:cNvCxnSpPr>
            <a:cxnSpLocks/>
          </p:cNvCxnSpPr>
          <p:nvPr/>
        </p:nvCxnSpPr>
        <p:spPr>
          <a:xfrm flipV="1">
            <a:off x="1073065" y="5431531"/>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31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BFE449-6766-4257-8700-D77A05567B60}"/>
              </a:ext>
            </a:extLst>
          </p:cNvPr>
          <p:cNvPicPr>
            <a:picLocks noChangeAspect="1"/>
          </p:cNvPicPr>
          <p:nvPr/>
        </p:nvPicPr>
        <p:blipFill>
          <a:blip r:embed="rId2"/>
          <a:stretch>
            <a:fillRect/>
          </a:stretch>
        </p:blipFill>
        <p:spPr>
          <a:xfrm>
            <a:off x="1805753" y="810006"/>
            <a:ext cx="8965071" cy="5796963"/>
          </a:xfrm>
          <a:prstGeom prst="rect">
            <a:avLst/>
          </a:prstGeom>
        </p:spPr>
      </p:pic>
      <p:sp>
        <p:nvSpPr>
          <p:cNvPr id="3" name="TextBox 2"/>
          <p:cNvSpPr txBox="1"/>
          <p:nvPr/>
        </p:nvSpPr>
        <p:spPr>
          <a:xfrm>
            <a:off x="1421176" y="440674"/>
            <a:ext cx="9132983" cy="369332"/>
          </a:xfrm>
          <a:prstGeom prst="rect">
            <a:avLst/>
          </a:prstGeom>
          <a:noFill/>
        </p:spPr>
        <p:txBody>
          <a:bodyPr wrap="square" rtlCol="0">
            <a:spAutoFit/>
          </a:bodyPr>
          <a:lstStyle/>
          <a:p>
            <a:pPr algn="ctr"/>
            <a:r>
              <a:rPr lang="en-US" dirty="0"/>
              <a:t>Using PRIMMS Project Management Tool For Methodology Guidance and Project Tracking</a:t>
            </a:r>
          </a:p>
        </p:txBody>
      </p:sp>
    </p:spTree>
    <p:extLst>
      <p:ext uri="{BB962C8B-B14F-4D97-AF65-F5344CB8AC3E}">
        <p14:creationId xmlns:p14="http://schemas.microsoft.com/office/powerpoint/2010/main" val="434713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5766" y="1488885"/>
            <a:ext cx="10617658" cy="4752258"/>
          </a:xfrm>
          <a:prstGeom prst="rect">
            <a:avLst/>
          </a:prstGeom>
        </p:spPr>
      </p:pic>
      <p:sp>
        <p:nvSpPr>
          <p:cNvPr id="3" name="TextBox 2"/>
          <p:cNvSpPr txBox="1"/>
          <p:nvPr/>
        </p:nvSpPr>
        <p:spPr>
          <a:xfrm>
            <a:off x="1704838" y="232229"/>
            <a:ext cx="9114971" cy="584775"/>
          </a:xfrm>
          <a:prstGeom prst="rect">
            <a:avLst/>
          </a:prstGeom>
          <a:noFill/>
        </p:spPr>
        <p:txBody>
          <a:bodyPr wrap="square" rtlCol="0">
            <a:spAutoFit/>
          </a:bodyPr>
          <a:lstStyle/>
          <a:p>
            <a:pPr algn="ctr"/>
            <a:r>
              <a:rPr lang="en-US" sz="3200" dirty="0"/>
              <a:t>Abductive Reasoning-A Useful Starting Point</a:t>
            </a:r>
          </a:p>
        </p:txBody>
      </p:sp>
    </p:spTree>
    <p:extLst>
      <p:ext uri="{BB962C8B-B14F-4D97-AF65-F5344CB8AC3E}">
        <p14:creationId xmlns:p14="http://schemas.microsoft.com/office/powerpoint/2010/main" val="241124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2324" y="1634523"/>
            <a:ext cx="9380952" cy="1266667"/>
          </a:xfrm>
          <a:prstGeom prst="rect">
            <a:avLst/>
          </a:prstGeom>
        </p:spPr>
      </p:pic>
      <p:pic>
        <p:nvPicPr>
          <p:cNvPr id="3" name="Picture 2"/>
          <p:cNvPicPr>
            <a:picLocks noChangeAspect="1"/>
          </p:cNvPicPr>
          <p:nvPr/>
        </p:nvPicPr>
        <p:blipFill>
          <a:blip r:embed="rId3"/>
          <a:stretch>
            <a:fillRect/>
          </a:stretch>
        </p:blipFill>
        <p:spPr>
          <a:xfrm>
            <a:off x="1064762" y="2704314"/>
            <a:ext cx="7304762" cy="1942857"/>
          </a:xfrm>
          <a:prstGeom prst="rect">
            <a:avLst/>
          </a:prstGeom>
        </p:spPr>
      </p:pic>
      <p:sp>
        <p:nvSpPr>
          <p:cNvPr id="4" name="TextBox 3"/>
          <p:cNvSpPr txBox="1"/>
          <p:nvPr/>
        </p:nvSpPr>
        <p:spPr>
          <a:xfrm>
            <a:off x="393066" y="514852"/>
            <a:ext cx="10999467" cy="584775"/>
          </a:xfrm>
          <a:prstGeom prst="rect">
            <a:avLst/>
          </a:prstGeom>
          <a:noFill/>
        </p:spPr>
        <p:txBody>
          <a:bodyPr wrap="square" rtlCol="0">
            <a:spAutoFit/>
          </a:bodyPr>
          <a:lstStyle/>
          <a:p>
            <a:pPr algn="ctr"/>
            <a:r>
              <a:rPr lang="en-US" sz="3200" dirty="0"/>
              <a:t>Deductive Reasoning—The Workhorse of Mathematical Logic</a:t>
            </a:r>
          </a:p>
        </p:txBody>
      </p:sp>
    </p:spTree>
    <p:extLst>
      <p:ext uri="{BB962C8B-B14F-4D97-AF65-F5344CB8AC3E}">
        <p14:creationId xmlns:p14="http://schemas.microsoft.com/office/powerpoint/2010/main" val="40590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8076" y="453296"/>
            <a:ext cx="9855200" cy="584775"/>
          </a:xfrm>
          <a:prstGeom prst="rect">
            <a:avLst/>
          </a:prstGeom>
          <a:noFill/>
        </p:spPr>
        <p:txBody>
          <a:bodyPr wrap="square" rtlCol="0">
            <a:spAutoFit/>
          </a:bodyPr>
          <a:lstStyle/>
          <a:p>
            <a:pPr algn="ctr"/>
            <a:r>
              <a:rPr lang="en-US" sz="3200" dirty="0"/>
              <a:t>Inductive Reasoning—A Key Tool for Predictive analytics</a:t>
            </a:r>
          </a:p>
        </p:txBody>
      </p:sp>
      <p:pic>
        <p:nvPicPr>
          <p:cNvPr id="3" name="Picture 2"/>
          <p:cNvPicPr>
            <a:picLocks noChangeAspect="1"/>
          </p:cNvPicPr>
          <p:nvPr/>
        </p:nvPicPr>
        <p:blipFill>
          <a:blip r:embed="rId2"/>
          <a:stretch>
            <a:fillRect/>
          </a:stretch>
        </p:blipFill>
        <p:spPr>
          <a:xfrm>
            <a:off x="510893" y="1654628"/>
            <a:ext cx="11048698" cy="3672115"/>
          </a:xfrm>
          <a:prstGeom prst="rect">
            <a:avLst/>
          </a:prstGeom>
        </p:spPr>
      </p:pic>
    </p:spTree>
    <p:extLst>
      <p:ext uri="{BB962C8B-B14F-4D97-AF65-F5344CB8AC3E}">
        <p14:creationId xmlns:p14="http://schemas.microsoft.com/office/powerpoint/2010/main" val="2561830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62842"/>
            <a:ext cx="1866900" cy="369332"/>
          </a:xfrm>
          <a:prstGeom prst="rect">
            <a:avLst/>
          </a:prstGeom>
          <a:noFill/>
        </p:spPr>
        <p:txBody>
          <a:bodyPr wrap="square" rtlCol="0">
            <a:spAutoFit/>
          </a:bodyPr>
          <a:lstStyle/>
          <a:p>
            <a:r>
              <a:rPr lang="en-US" dirty="0"/>
              <a:t>This Week</a:t>
            </a:r>
          </a:p>
        </p:txBody>
      </p:sp>
      <p:pic>
        <p:nvPicPr>
          <p:cNvPr id="4" name="Picture 3">
            <a:extLst>
              <a:ext uri="{FF2B5EF4-FFF2-40B4-BE49-F238E27FC236}">
                <a16:creationId xmlns:a16="http://schemas.microsoft.com/office/drawing/2014/main" id="{C13BA3F4-76C5-472F-8F0C-A801AD926BA6}"/>
              </a:ext>
            </a:extLst>
          </p:cNvPr>
          <p:cNvPicPr>
            <a:picLocks noChangeAspect="1"/>
          </p:cNvPicPr>
          <p:nvPr/>
        </p:nvPicPr>
        <p:blipFill>
          <a:blip r:embed="rId2"/>
          <a:stretch>
            <a:fillRect/>
          </a:stretch>
        </p:blipFill>
        <p:spPr>
          <a:xfrm>
            <a:off x="1301667" y="0"/>
            <a:ext cx="9588666" cy="6858000"/>
          </a:xfrm>
          <a:prstGeom prst="rect">
            <a:avLst/>
          </a:prstGeom>
        </p:spPr>
      </p:pic>
    </p:spTree>
    <p:extLst>
      <p:ext uri="{BB962C8B-B14F-4D97-AF65-F5344CB8AC3E}">
        <p14:creationId xmlns:p14="http://schemas.microsoft.com/office/powerpoint/2010/main" val="3511338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9776" y="1721213"/>
            <a:ext cx="11258550" cy="2600325"/>
          </a:xfrm>
          <a:prstGeom prst="rect">
            <a:avLst/>
          </a:prstGeom>
        </p:spPr>
      </p:pic>
      <p:sp>
        <p:nvSpPr>
          <p:cNvPr id="3" name="TextBox 2"/>
          <p:cNvSpPr txBox="1"/>
          <p:nvPr/>
        </p:nvSpPr>
        <p:spPr>
          <a:xfrm>
            <a:off x="1938969" y="319489"/>
            <a:ext cx="9088915" cy="584775"/>
          </a:xfrm>
          <a:prstGeom prst="rect">
            <a:avLst/>
          </a:prstGeom>
          <a:noFill/>
        </p:spPr>
        <p:txBody>
          <a:bodyPr wrap="square" rtlCol="0">
            <a:spAutoFit/>
          </a:bodyPr>
          <a:lstStyle/>
          <a:p>
            <a:pPr algn="ctr"/>
            <a:r>
              <a:rPr lang="en-US" sz="3200" dirty="0"/>
              <a:t>Storage of Weekly Assignments (Documents)</a:t>
            </a:r>
          </a:p>
        </p:txBody>
      </p:sp>
    </p:spTree>
    <p:extLst>
      <p:ext uri="{BB962C8B-B14F-4D97-AF65-F5344CB8AC3E}">
        <p14:creationId xmlns:p14="http://schemas.microsoft.com/office/powerpoint/2010/main" val="2595345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13246-D35E-4C2F-9E6D-96872AED25E3}"/>
              </a:ext>
            </a:extLst>
          </p:cNvPr>
          <p:cNvPicPr>
            <a:picLocks noChangeAspect="1"/>
          </p:cNvPicPr>
          <p:nvPr/>
        </p:nvPicPr>
        <p:blipFill>
          <a:blip r:embed="rId2"/>
          <a:stretch>
            <a:fillRect/>
          </a:stretch>
        </p:blipFill>
        <p:spPr>
          <a:xfrm>
            <a:off x="1796472" y="1695450"/>
            <a:ext cx="8599056" cy="3900487"/>
          </a:xfrm>
          <a:prstGeom prst="rect">
            <a:avLst/>
          </a:prstGeom>
        </p:spPr>
      </p:pic>
      <p:sp>
        <p:nvSpPr>
          <p:cNvPr id="3" name="TextBox 2">
            <a:extLst>
              <a:ext uri="{FF2B5EF4-FFF2-40B4-BE49-F238E27FC236}">
                <a16:creationId xmlns:a16="http://schemas.microsoft.com/office/drawing/2014/main" id="{A21802AB-88E0-41C4-B58F-996A7C660FF9}"/>
              </a:ext>
            </a:extLst>
          </p:cNvPr>
          <p:cNvSpPr txBox="1"/>
          <p:nvPr/>
        </p:nvSpPr>
        <p:spPr>
          <a:xfrm>
            <a:off x="2305050" y="615732"/>
            <a:ext cx="8477250" cy="646331"/>
          </a:xfrm>
          <a:prstGeom prst="rect">
            <a:avLst/>
          </a:prstGeom>
          <a:noFill/>
        </p:spPr>
        <p:txBody>
          <a:bodyPr wrap="square" rtlCol="0">
            <a:spAutoFit/>
          </a:bodyPr>
          <a:lstStyle/>
          <a:p>
            <a:r>
              <a:rPr lang="en-US" dirty="0"/>
              <a:t>Wordstat Users With MACS frequently have issues. This applies to one homework assignment. It is recommended that you install   </a:t>
            </a:r>
          </a:p>
        </p:txBody>
      </p:sp>
      <p:sp>
        <p:nvSpPr>
          <p:cNvPr id="4" name="Rectangle 3">
            <a:extLst>
              <a:ext uri="{FF2B5EF4-FFF2-40B4-BE49-F238E27FC236}">
                <a16:creationId xmlns:a16="http://schemas.microsoft.com/office/drawing/2014/main" id="{8418BBCC-78D1-461D-A7AD-17EF0C941457}"/>
              </a:ext>
            </a:extLst>
          </p:cNvPr>
          <p:cNvSpPr/>
          <p:nvPr/>
        </p:nvSpPr>
        <p:spPr>
          <a:xfrm>
            <a:off x="1872672" y="6029324"/>
            <a:ext cx="8599056" cy="369332"/>
          </a:xfrm>
          <a:prstGeom prst="rect">
            <a:avLst/>
          </a:prstGeom>
        </p:spPr>
        <p:txBody>
          <a:bodyPr wrap="square">
            <a:spAutoFit/>
          </a:bodyPr>
          <a:lstStyle/>
          <a:p>
            <a:r>
              <a:rPr lang="en-US" dirty="0">
                <a:hlinkClick r:id="rId3"/>
              </a:rPr>
              <a:t>https://provalisresearch.com/products/simstat/simstat-technical-information/mac-os/</a:t>
            </a:r>
            <a:r>
              <a:rPr lang="en-US" dirty="0"/>
              <a:t> </a:t>
            </a:r>
          </a:p>
        </p:txBody>
      </p:sp>
    </p:spTree>
    <p:extLst>
      <p:ext uri="{BB962C8B-B14F-4D97-AF65-F5344CB8AC3E}">
        <p14:creationId xmlns:p14="http://schemas.microsoft.com/office/powerpoint/2010/main" val="1999177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704921-B578-47E7-9A02-FBC3DD3EE591}"/>
              </a:ext>
            </a:extLst>
          </p:cNvPr>
          <p:cNvPicPr>
            <a:picLocks noChangeAspect="1"/>
          </p:cNvPicPr>
          <p:nvPr/>
        </p:nvPicPr>
        <p:blipFill>
          <a:blip r:embed="rId2"/>
          <a:stretch>
            <a:fillRect/>
          </a:stretch>
        </p:blipFill>
        <p:spPr>
          <a:xfrm>
            <a:off x="1497348" y="1233055"/>
            <a:ext cx="9226317" cy="4405745"/>
          </a:xfrm>
          <a:prstGeom prst="rect">
            <a:avLst/>
          </a:prstGeom>
        </p:spPr>
      </p:pic>
      <p:sp>
        <p:nvSpPr>
          <p:cNvPr id="3" name="TextBox 2">
            <a:extLst>
              <a:ext uri="{FF2B5EF4-FFF2-40B4-BE49-F238E27FC236}">
                <a16:creationId xmlns:a16="http://schemas.microsoft.com/office/drawing/2014/main" id="{4A73F121-7D03-4347-9A4E-7741B3B9E9EC}"/>
              </a:ext>
            </a:extLst>
          </p:cNvPr>
          <p:cNvSpPr txBox="1"/>
          <p:nvPr/>
        </p:nvSpPr>
        <p:spPr>
          <a:xfrm>
            <a:off x="1634836" y="235527"/>
            <a:ext cx="8672946" cy="369332"/>
          </a:xfrm>
          <a:prstGeom prst="rect">
            <a:avLst/>
          </a:prstGeom>
          <a:noFill/>
        </p:spPr>
        <p:txBody>
          <a:bodyPr wrap="square" rtlCol="0">
            <a:spAutoFit/>
          </a:bodyPr>
          <a:lstStyle/>
          <a:p>
            <a:pPr algn="ctr"/>
            <a:r>
              <a:rPr lang="en-US" dirty="0"/>
              <a:t>Discussion Board—Week 1</a:t>
            </a:r>
          </a:p>
        </p:txBody>
      </p:sp>
    </p:spTree>
    <p:extLst>
      <p:ext uri="{BB962C8B-B14F-4D97-AF65-F5344CB8AC3E}">
        <p14:creationId xmlns:p14="http://schemas.microsoft.com/office/powerpoint/2010/main" val="3618941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2EE00-C841-4AF2-8AB7-51B663FFF48F}"/>
              </a:ext>
            </a:extLst>
          </p:cNvPr>
          <p:cNvPicPr>
            <a:picLocks noChangeAspect="1"/>
          </p:cNvPicPr>
          <p:nvPr/>
        </p:nvPicPr>
        <p:blipFill>
          <a:blip r:embed="rId2"/>
          <a:stretch>
            <a:fillRect/>
          </a:stretch>
        </p:blipFill>
        <p:spPr>
          <a:xfrm>
            <a:off x="3629890" y="366817"/>
            <a:ext cx="5209309" cy="6468431"/>
          </a:xfrm>
          <a:prstGeom prst="rect">
            <a:avLst/>
          </a:prstGeom>
        </p:spPr>
      </p:pic>
      <p:sp>
        <p:nvSpPr>
          <p:cNvPr id="2" name="TextBox 1">
            <a:extLst>
              <a:ext uri="{FF2B5EF4-FFF2-40B4-BE49-F238E27FC236}">
                <a16:creationId xmlns:a16="http://schemas.microsoft.com/office/drawing/2014/main" id="{88FA38BB-97C8-4CCD-A99B-BF13A94D60D1}"/>
              </a:ext>
            </a:extLst>
          </p:cNvPr>
          <p:cNvSpPr txBox="1"/>
          <p:nvPr/>
        </p:nvSpPr>
        <p:spPr>
          <a:xfrm>
            <a:off x="199161" y="2743200"/>
            <a:ext cx="2600325" cy="923330"/>
          </a:xfrm>
          <a:prstGeom prst="rect">
            <a:avLst/>
          </a:prstGeom>
          <a:noFill/>
        </p:spPr>
        <p:txBody>
          <a:bodyPr wrap="square" rtlCol="0">
            <a:spAutoFit/>
          </a:bodyPr>
          <a:lstStyle/>
          <a:p>
            <a:r>
              <a:rPr lang="en-US" dirty="0"/>
              <a:t>You will need the studio version, not the free trial version.</a:t>
            </a:r>
          </a:p>
        </p:txBody>
      </p:sp>
      <p:cxnSp>
        <p:nvCxnSpPr>
          <p:cNvPr id="5" name="Straight Arrow Connector 4">
            <a:extLst>
              <a:ext uri="{FF2B5EF4-FFF2-40B4-BE49-F238E27FC236}">
                <a16:creationId xmlns:a16="http://schemas.microsoft.com/office/drawing/2014/main" id="{3BA7E77F-26CF-4D76-B337-B04C40C54D05}"/>
              </a:ext>
            </a:extLst>
          </p:cNvPr>
          <p:cNvCxnSpPr/>
          <p:nvPr/>
        </p:nvCxnSpPr>
        <p:spPr>
          <a:xfrm>
            <a:off x="3043238" y="3186113"/>
            <a:ext cx="800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978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C7868-2A78-4AF0-B9B9-B8F8A6CD31D6}"/>
              </a:ext>
            </a:extLst>
          </p:cNvPr>
          <p:cNvSpPr txBox="1"/>
          <p:nvPr/>
        </p:nvSpPr>
        <p:spPr>
          <a:xfrm>
            <a:off x="1620982" y="2022764"/>
            <a:ext cx="8562109" cy="584775"/>
          </a:xfrm>
          <a:prstGeom prst="rect">
            <a:avLst/>
          </a:prstGeom>
          <a:noFill/>
        </p:spPr>
        <p:txBody>
          <a:bodyPr wrap="square" rtlCol="0">
            <a:spAutoFit/>
          </a:bodyPr>
          <a:lstStyle/>
          <a:p>
            <a:pPr algn="ctr"/>
            <a:r>
              <a:rPr lang="en-US" sz="3200" dirty="0"/>
              <a:t>Appendix</a:t>
            </a:r>
          </a:p>
        </p:txBody>
      </p:sp>
    </p:spTree>
    <p:extLst>
      <p:ext uri="{BB962C8B-B14F-4D97-AF65-F5344CB8AC3E}">
        <p14:creationId xmlns:p14="http://schemas.microsoft.com/office/powerpoint/2010/main" val="3423379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95675" y="136997"/>
            <a:ext cx="5409770" cy="6721003"/>
          </a:xfrm>
          <a:prstGeom prst="rect">
            <a:avLst/>
          </a:prstGeom>
        </p:spPr>
      </p:pic>
    </p:spTree>
    <p:extLst>
      <p:ext uri="{BB962C8B-B14F-4D97-AF65-F5344CB8AC3E}">
        <p14:creationId xmlns:p14="http://schemas.microsoft.com/office/powerpoint/2010/main" val="3902598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4523" y="133350"/>
            <a:ext cx="3534781" cy="6400356"/>
          </a:xfrm>
          <a:prstGeom prst="rect">
            <a:avLst/>
          </a:prstGeom>
        </p:spPr>
      </p:pic>
      <p:pic>
        <p:nvPicPr>
          <p:cNvPr id="3" name="Picture 2"/>
          <p:cNvPicPr>
            <a:picLocks noChangeAspect="1"/>
          </p:cNvPicPr>
          <p:nvPr/>
        </p:nvPicPr>
        <p:blipFill>
          <a:blip r:embed="rId3"/>
          <a:stretch>
            <a:fillRect/>
          </a:stretch>
        </p:blipFill>
        <p:spPr>
          <a:xfrm>
            <a:off x="5398255" y="5330"/>
            <a:ext cx="5055013" cy="6852670"/>
          </a:xfrm>
          <a:prstGeom prst="rect">
            <a:avLst/>
          </a:prstGeom>
        </p:spPr>
      </p:pic>
    </p:spTree>
    <p:extLst>
      <p:ext uri="{BB962C8B-B14F-4D97-AF65-F5344CB8AC3E}">
        <p14:creationId xmlns:p14="http://schemas.microsoft.com/office/powerpoint/2010/main" val="3329070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52153" y="84050"/>
            <a:ext cx="4915547" cy="6773950"/>
          </a:xfrm>
          <a:prstGeom prst="rect">
            <a:avLst/>
          </a:prstGeom>
        </p:spPr>
      </p:pic>
    </p:spTree>
    <p:extLst>
      <p:ext uri="{BB962C8B-B14F-4D97-AF65-F5344CB8AC3E}">
        <p14:creationId xmlns:p14="http://schemas.microsoft.com/office/powerpoint/2010/main" val="3619561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1971" y="228600"/>
            <a:ext cx="8893629" cy="523220"/>
          </a:xfrm>
          <a:prstGeom prst="rect">
            <a:avLst/>
          </a:prstGeom>
          <a:noFill/>
        </p:spPr>
        <p:txBody>
          <a:bodyPr wrap="square" rtlCol="0">
            <a:spAutoFit/>
          </a:bodyPr>
          <a:lstStyle/>
          <a:p>
            <a:pPr algn="ctr"/>
            <a:r>
              <a:rPr lang="en-US" sz="2800" dirty="0"/>
              <a:t>Common Lean Six Sigma Projects</a:t>
            </a:r>
          </a:p>
        </p:txBody>
      </p:sp>
      <p:graphicFrame>
        <p:nvGraphicFramePr>
          <p:cNvPr id="4" name="Table 3"/>
          <p:cNvGraphicFramePr>
            <a:graphicFrameLocks noGrp="1"/>
          </p:cNvGraphicFramePr>
          <p:nvPr/>
        </p:nvGraphicFramePr>
        <p:xfrm>
          <a:off x="2032000" y="719666"/>
          <a:ext cx="8128000" cy="5191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Functional Area</a:t>
                      </a:r>
                    </a:p>
                  </a:txBody>
                  <a:tcPr/>
                </a:tc>
                <a:tc>
                  <a:txBody>
                    <a:bodyPr/>
                    <a:lstStyle/>
                    <a:p>
                      <a:pPr algn="ctr"/>
                      <a:r>
                        <a:rPr lang="en-US" dirty="0"/>
                        <a:t>Problem Category</a:t>
                      </a:r>
                    </a:p>
                  </a:txBody>
                  <a:tcPr/>
                </a:tc>
                <a:extLst>
                  <a:ext uri="{0D108BD9-81ED-4DB2-BD59-A6C34878D82A}">
                    <a16:rowId xmlns:a16="http://schemas.microsoft.com/office/drawing/2014/main" val="10000"/>
                  </a:ext>
                </a:extLst>
              </a:tr>
              <a:tr h="370840">
                <a:tc>
                  <a:txBody>
                    <a:bodyPr/>
                    <a:lstStyle/>
                    <a:p>
                      <a:r>
                        <a:rPr lang="en-US" dirty="0"/>
                        <a:t>Finance</a:t>
                      </a:r>
                    </a:p>
                  </a:txBody>
                  <a:tcPr/>
                </a:tc>
                <a:tc>
                  <a:txBody>
                    <a:bodyPr/>
                    <a:lstStyle/>
                    <a:p>
                      <a:r>
                        <a:rPr lang="en-US" dirty="0"/>
                        <a:t>Accounts payable cycle time</a:t>
                      </a:r>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r>
                        <a:rPr lang="en-US" dirty="0"/>
                        <a:t>Variance to budget</a:t>
                      </a: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r>
                        <a:rPr lang="en-US" dirty="0"/>
                        <a:t>Margin improvement</a:t>
                      </a:r>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r>
                        <a:rPr lang="en-US" dirty="0"/>
                        <a:t>Overtime expense</a:t>
                      </a:r>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r>
                        <a:rPr lang="en-US" dirty="0"/>
                        <a:t>Accounts receivable cycle time</a:t>
                      </a:r>
                    </a:p>
                  </a:txBody>
                  <a:tcPr/>
                </a:tc>
                <a:extLst>
                  <a:ext uri="{0D108BD9-81ED-4DB2-BD59-A6C34878D82A}">
                    <a16:rowId xmlns:a16="http://schemas.microsoft.com/office/drawing/2014/main" val="10005"/>
                  </a:ext>
                </a:extLst>
              </a:tr>
              <a:tr h="370840">
                <a:tc>
                  <a:txBody>
                    <a:bodyPr/>
                    <a:lstStyle/>
                    <a:p>
                      <a:r>
                        <a:rPr lang="en-US" dirty="0"/>
                        <a:t>Quality Assurance</a:t>
                      </a:r>
                    </a:p>
                  </a:txBody>
                  <a:tcPr/>
                </a:tc>
                <a:tc>
                  <a:txBody>
                    <a:bodyPr/>
                    <a:lstStyle/>
                    <a:p>
                      <a:r>
                        <a:rPr lang="en-US" dirty="0"/>
                        <a:t>Defects</a:t>
                      </a:r>
                    </a:p>
                  </a:txBody>
                  <a:tcPr/>
                </a:tc>
                <a:extLst>
                  <a:ext uri="{0D108BD9-81ED-4DB2-BD59-A6C34878D82A}">
                    <a16:rowId xmlns:a16="http://schemas.microsoft.com/office/drawing/2014/main" val="10006"/>
                  </a:ext>
                </a:extLst>
              </a:tr>
              <a:tr h="370840">
                <a:tc>
                  <a:txBody>
                    <a:bodyPr/>
                    <a:lstStyle/>
                    <a:p>
                      <a:endParaRPr lang="en-US" dirty="0"/>
                    </a:p>
                  </a:txBody>
                  <a:tcPr/>
                </a:tc>
                <a:tc>
                  <a:txBody>
                    <a:bodyPr/>
                    <a:lstStyle/>
                    <a:p>
                      <a:r>
                        <a:rPr lang="en-US" dirty="0"/>
                        <a:t>Customer</a:t>
                      </a:r>
                      <a:r>
                        <a:rPr lang="en-US" baseline="0" dirty="0"/>
                        <a:t> complaints</a:t>
                      </a:r>
                      <a:endParaRPr lang="en-US" dirty="0"/>
                    </a:p>
                  </a:txBody>
                  <a:tcPr/>
                </a:tc>
                <a:extLst>
                  <a:ext uri="{0D108BD9-81ED-4DB2-BD59-A6C34878D82A}">
                    <a16:rowId xmlns:a16="http://schemas.microsoft.com/office/drawing/2014/main" val="10007"/>
                  </a:ext>
                </a:extLst>
              </a:tr>
              <a:tr h="370840">
                <a:tc>
                  <a:txBody>
                    <a:bodyPr/>
                    <a:lstStyle/>
                    <a:p>
                      <a:endParaRPr lang="en-US" dirty="0"/>
                    </a:p>
                  </a:txBody>
                  <a:tcPr/>
                </a:tc>
                <a:tc>
                  <a:txBody>
                    <a:bodyPr/>
                    <a:lstStyle/>
                    <a:p>
                      <a:r>
                        <a:rPr lang="en-US" dirty="0"/>
                        <a:t>Claims</a:t>
                      </a:r>
                    </a:p>
                  </a:txBody>
                  <a:tcPr/>
                </a:tc>
                <a:extLst>
                  <a:ext uri="{0D108BD9-81ED-4DB2-BD59-A6C34878D82A}">
                    <a16:rowId xmlns:a16="http://schemas.microsoft.com/office/drawing/2014/main" val="10008"/>
                  </a:ext>
                </a:extLst>
              </a:tr>
              <a:tr h="370840">
                <a:tc>
                  <a:txBody>
                    <a:bodyPr/>
                    <a:lstStyle/>
                    <a:p>
                      <a:endParaRPr lang="en-US" dirty="0"/>
                    </a:p>
                  </a:txBody>
                  <a:tcPr/>
                </a:tc>
                <a:tc>
                  <a:txBody>
                    <a:bodyPr/>
                    <a:lstStyle/>
                    <a:p>
                      <a:r>
                        <a:rPr lang="en-US" dirty="0"/>
                        <a:t>Rework</a:t>
                      </a:r>
                    </a:p>
                  </a:txBody>
                  <a:tcPr/>
                </a:tc>
                <a:extLst>
                  <a:ext uri="{0D108BD9-81ED-4DB2-BD59-A6C34878D82A}">
                    <a16:rowId xmlns:a16="http://schemas.microsoft.com/office/drawing/2014/main" val="10009"/>
                  </a:ext>
                </a:extLst>
              </a:tr>
              <a:tr h="370840">
                <a:tc>
                  <a:txBody>
                    <a:bodyPr/>
                    <a:lstStyle/>
                    <a:p>
                      <a:endParaRPr lang="en-US" dirty="0"/>
                    </a:p>
                  </a:txBody>
                  <a:tcPr/>
                </a:tc>
                <a:tc>
                  <a:txBody>
                    <a:bodyPr/>
                    <a:lstStyle/>
                    <a:p>
                      <a:r>
                        <a:rPr lang="en-US" dirty="0"/>
                        <a:t>Scrap</a:t>
                      </a:r>
                    </a:p>
                  </a:txBody>
                  <a:tcPr/>
                </a:tc>
                <a:extLst>
                  <a:ext uri="{0D108BD9-81ED-4DB2-BD59-A6C34878D82A}">
                    <a16:rowId xmlns:a16="http://schemas.microsoft.com/office/drawing/2014/main" val="10010"/>
                  </a:ext>
                </a:extLst>
              </a:tr>
              <a:tr h="370840">
                <a:tc>
                  <a:txBody>
                    <a:bodyPr/>
                    <a:lstStyle/>
                    <a:p>
                      <a:endParaRPr lang="en-US" dirty="0"/>
                    </a:p>
                  </a:txBody>
                  <a:tcPr/>
                </a:tc>
                <a:tc>
                  <a:txBody>
                    <a:bodyPr/>
                    <a:lstStyle/>
                    <a:p>
                      <a:r>
                        <a:rPr lang="en-US" dirty="0"/>
                        <a:t>Warranty</a:t>
                      </a:r>
                    </a:p>
                  </a:txBody>
                  <a:tcPr/>
                </a:tc>
                <a:extLst>
                  <a:ext uri="{0D108BD9-81ED-4DB2-BD59-A6C34878D82A}">
                    <a16:rowId xmlns:a16="http://schemas.microsoft.com/office/drawing/2014/main" val="10011"/>
                  </a:ext>
                </a:extLst>
              </a:tr>
              <a:tr h="370840">
                <a:tc>
                  <a:txBody>
                    <a:bodyPr/>
                    <a:lstStyle/>
                    <a:p>
                      <a:r>
                        <a:rPr lang="en-US" dirty="0"/>
                        <a:t>Billing</a:t>
                      </a:r>
                    </a:p>
                  </a:txBody>
                  <a:tcPr/>
                </a:tc>
                <a:tc>
                  <a:txBody>
                    <a:bodyPr/>
                    <a:lstStyle/>
                    <a:p>
                      <a:r>
                        <a:rPr lang="en-US" dirty="0"/>
                        <a:t>Billing errors</a:t>
                      </a:r>
                    </a:p>
                  </a:txBody>
                  <a:tcPr/>
                </a:tc>
                <a:extLst>
                  <a:ext uri="{0D108BD9-81ED-4DB2-BD59-A6C34878D82A}">
                    <a16:rowId xmlns:a16="http://schemas.microsoft.com/office/drawing/2014/main" val="10012"/>
                  </a:ext>
                </a:extLst>
              </a:tr>
              <a:tr h="370840">
                <a:tc>
                  <a:txBody>
                    <a:bodyPr/>
                    <a:lstStyle/>
                    <a:p>
                      <a:endParaRPr lang="en-US" dirty="0"/>
                    </a:p>
                  </a:txBody>
                  <a:tcPr/>
                </a:tc>
                <a:tc>
                  <a:txBody>
                    <a:bodyPr/>
                    <a:lstStyle/>
                    <a:p>
                      <a:r>
                        <a:rPr lang="en-US" dirty="0"/>
                        <a:t>Mailing Expense</a:t>
                      </a:r>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224553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999342" y="1013580"/>
          <a:ext cx="8128000" cy="4820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Functional Area</a:t>
                      </a:r>
                    </a:p>
                  </a:txBody>
                  <a:tcPr/>
                </a:tc>
                <a:tc>
                  <a:txBody>
                    <a:bodyPr/>
                    <a:lstStyle/>
                    <a:p>
                      <a:pPr algn="ctr"/>
                      <a:r>
                        <a:rPr lang="en-US" dirty="0"/>
                        <a:t>Problem Area</a:t>
                      </a:r>
                    </a:p>
                  </a:txBody>
                  <a:tcPr/>
                </a:tc>
                <a:extLst>
                  <a:ext uri="{0D108BD9-81ED-4DB2-BD59-A6C34878D82A}">
                    <a16:rowId xmlns:a16="http://schemas.microsoft.com/office/drawing/2014/main" val="10000"/>
                  </a:ext>
                </a:extLst>
              </a:tr>
              <a:tr h="370840">
                <a:tc>
                  <a:txBody>
                    <a:bodyPr/>
                    <a:lstStyle/>
                    <a:p>
                      <a:r>
                        <a:rPr lang="en-US" dirty="0"/>
                        <a:t>Call Center</a:t>
                      </a:r>
                    </a:p>
                  </a:txBody>
                  <a:tcPr/>
                </a:tc>
                <a:tc>
                  <a:txBody>
                    <a:bodyPr/>
                    <a:lstStyle/>
                    <a:p>
                      <a:r>
                        <a:rPr lang="en-US" dirty="0"/>
                        <a:t>Average Handling Time</a:t>
                      </a:r>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r>
                        <a:rPr lang="en-US" dirty="0"/>
                        <a:t>Call Transfers</a:t>
                      </a: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r>
                        <a:rPr lang="en-US" dirty="0"/>
                        <a:t>Cost per abandoned call</a:t>
                      </a:r>
                    </a:p>
                  </a:txBody>
                  <a:tcPr/>
                </a:tc>
                <a:extLst>
                  <a:ext uri="{0D108BD9-81ED-4DB2-BD59-A6C34878D82A}">
                    <a16:rowId xmlns:a16="http://schemas.microsoft.com/office/drawing/2014/main" val="10003"/>
                  </a:ext>
                </a:extLst>
              </a:tr>
              <a:tr h="370840">
                <a:tc>
                  <a:txBody>
                    <a:bodyPr/>
                    <a:lstStyle/>
                    <a:p>
                      <a:r>
                        <a:rPr lang="en-US" dirty="0"/>
                        <a:t>Purchasing</a:t>
                      </a:r>
                    </a:p>
                  </a:txBody>
                  <a:tcPr/>
                </a:tc>
                <a:tc>
                  <a:txBody>
                    <a:bodyPr/>
                    <a:lstStyle/>
                    <a:p>
                      <a:r>
                        <a:rPr lang="en-US" dirty="0"/>
                        <a:t>Inventory Investment and Turns</a:t>
                      </a:r>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r>
                        <a:rPr lang="en-US" dirty="0"/>
                        <a:t>Year over year</a:t>
                      </a:r>
                      <a:r>
                        <a:rPr lang="en-US" baseline="0" dirty="0"/>
                        <a:t> cost reduction</a:t>
                      </a:r>
                      <a:endParaRPr lang="en-US" dirty="0"/>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r>
                        <a:rPr lang="en-US" dirty="0"/>
                        <a:t>Number of Suppliers</a:t>
                      </a:r>
                    </a:p>
                  </a:txBody>
                  <a:tcPr/>
                </a:tc>
                <a:extLst>
                  <a:ext uri="{0D108BD9-81ED-4DB2-BD59-A6C34878D82A}">
                    <a16:rowId xmlns:a16="http://schemas.microsoft.com/office/drawing/2014/main" val="10006"/>
                  </a:ext>
                </a:extLst>
              </a:tr>
              <a:tr h="370840">
                <a:tc>
                  <a:txBody>
                    <a:bodyPr/>
                    <a:lstStyle/>
                    <a:p>
                      <a:endParaRPr lang="en-US" dirty="0"/>
                    </a:p>
                  </a:txBody>
                  <a:tcPr/>
                </a:tc>
                <a:tc>
                  <a:txBody>
                    <a:bodyPr/>
                    <a:lstStyle/>
                    <a:p>
                      <a:r>
                        <a:rPr lang="en-US" dirty="0"/>
                        <a:t>Cost per invoice</a:t>
                      </a:r>
                    </a:p>
                  </a:txBody>
                  <a:tcPr/>
                </a:tc>
                <a:extLst>
                  <a:ext uri="{0D108BD9-81ED-4DB2-BD59-A6C34878D82A}">
                    <a16:rowId xmlns:a16="http://schemas.microsoft.com/office/drawing/2014/main" val="10007"/>
                  </a:ext>
                </a:extLst>
              </a:tr>
              <a:tr h="370840">
                <a:tc>
                  <a:txBody>
                    <a:bodyPr/>
                    <a:lstStyle/>
                    <a:p>
                      <a:endParaRPr lang="en-US" dirty="0"/>
                    </a:p>
                  </a:txBody>
                  <a:tcPr/>
                </a:tc>
                <a:tc>
                  <a:txBody>
                    <a:bodyPr/>
                    <a:lstStyle/>
                    <a:p>
                      <a:r>
                        <a:rPr lang="en-US" dirty="0"/>
                        <a:t>Purchasing errors</a:t>
                      </a:r>
                    </a:p>
                  </a:txBody>
                  <a:tcPr/>
                </a:tc>
                <a:extLst>
                  <a:ext uri="{0D108BD9-81ED-4DB2-BD59-A6C34878D82A}">
                    <a16:rowId xmlns:a16="http://schemas.microsoft.com/office/drawing/2014/main" val="10008"/>
                  </a:ext>
                </a:extLst>
              </a:tr>
              <a:tr h="370840">
                <a:tc>
                  <a:txBody>
                    <a:bodyPr/>
                    <a:lstStyle/>
                    <a:p>
                      <a:r>
                        <a:rPr lang="en-US" dirty="0"/>
                        <a:t>Administration</a:t>
                      </a:r>
                    </a:p>
                  </a:txBody>
                  <a:tcPr/>
                </a:tc>
                <a:tc>
                  <a:txBody>
                    <a:bodyPr/>
                    <a:lstStyle/>
                    <a:p>
                      <a:r>
                        <a:rPr lang="en-US" dirty="0"/>
                        <a:t>Utilities expense</a:t>
                      </a:r>
                    </a:p>
                  </a:txBody>
                  <a:tcPr/>
                </a:tc>
                <a:extLst>
                  <a:ext uri="{0D108BD9-81ED-4DB2-BD59-A6C34878D82A}">
                    <a16:rowId xmlns:a16="http://schemas.microsoft.com/office/drawing/2014/main" val="10009"/>
                  </a:ext>
                </a:extLst>
              </a:tr>
              <a:tr h="370840">
                <a:tc>
                  <a:txBody>
                    <a:bodyPr/>
                    <a:lstStyle/>
                    <a:p>
                      <a:endParaRPr lang="en-US" dirty="0"/>
                    </a:p>
                  </a:txBody>
                  <a:tcPr/>
                </a:tc>
                <a:tc>
                  <a:txBody>
                    <a:bodyPr/>
                    <a:lstStyle/>
                    <a:p>
                      <a:r>
                        <a:rPr lang="en-US" dirty="0"/>
                        <a:t>Insurance costs</a:t>
                      </a:r>
                      <a:r>
                        <a:rPr lang="en-US" baseline="0" dirty="0"/>
                        <a:t> per employee</a:t>
                      </a:r>
                      <a:endParaRPr lang="en-US" dirty="0"/>
                    </a:p>
                  </a:txBody>
                  <a:tcPr/>
                </a:tc>
                <a:extLst>
                  <a:ext uri="{0D108BD9-81ED-4DB2-BD59-A6C34878D82A}">
                    <a16:rowId xmlns:a16="http://schemas.microsoft.com/office/drawing/2014/main" val="10010"/>
                  </a:ext>
                </a:extLst>
              </a:tr>
              <a:tr h="370840">
                <a:tc>
                  <a:txBody>
                    <a:bodyPr/>
                    <a:lstStyle/>
                    <a:p>
                      <a:endParaRPr lang="en-US" dirty="0"/>
                    </a:p>
                  </a:txBody>
                  <a:tcPr/>
                </a:tc>
                <a:tc>
                  <a:txBody>
                    <a:bodyPr/>
                    <a:lstStyle/>
                    <a:p>
                      <a:r>
                        <a:rPr lang="en-US" dirty="0"/>
                        <a:t>Facility costs per employee</a:t>
                      </a:r>
                    </a:p>
                  </a:txBody>
                  <a:tcPr/>
                </a:tc>
                <a:extLst>
                  <a:ext uri="{0D108BD9-81ED-4DB2-BD59-A6C34878D82A}">
                    <a16:rowId xmlns:a16="http://schemas.microsoft.com/office/drawing/2014/main" val="10011"/>
                  </a:ext>
                </a:extLst>
              </a:tr>
              <a:tr h="370840">
                <a:tc>
                  <a:txBody>
                    <a:bodyPr/>
                    <a:lstStyle/>
                    <a:p>
                      <a:endParaRPr lang="en-US" dirty="0"/>
                    </a:p>
                  </a:txBody>
                  <a:tcPr/>
                </a:tc>
                <a:tc>
                  <a:txBody>
                    <a:bodyPr/>
                    <a:lstStyle/>
                    <a:p>
                      <a:r>
                        <a:rPr lang="en-US" dirty="0"/>
                        <a:t>Material</a:t>
                      </a:r>
                      <a:r>
                        <a:rPr lang="en-US" baseline="0" dirty="0"/>
                        <a:t> and supplies expense</a:t>
                      </a:r>
                      <a:endParaRPr 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089668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999342" y="1013580"/>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Functional Area</a:t>
                      </a:r>
                    </a:p>
                  </a:txBody>
                  <a:tcPr/>
                </a:tc>
                <a:tc>
                  <a:txBody>
                    <a:bodyPr/>
                    <a:lstStyle/>
                    <a:p>
                      <a:pPr algn="ctr"/>
                      <a:r>
                        <a:rPr lang="en-US" dirty="0"/>
                        <a:t>Problem Area</a:t>
                      </a:r>
                    </a:p>
                  </a:txBody>
                  <a:tcPr/>
                </a:tc>
                <a:extLst>
                  <a:ext uri="{0D108BD9-81ED-4DB2-BD59-A6C34878D82A}">
                    <a16:rowId xmlns:a16="http://schemas.microsoft.com/office/drawing/2014/main" val="10000"/>
                  </a:ext>
                </a:extLst>
              </a:tr>
              <a:tr h="370840">
                <a:tc>
                  <a:txBody>
                    <a:bodyPr/>
                    <a:lstStyle/>
                    <a:p>
                      <a:r>
                        <a:rPr lang="en-US" dirty="0"/>
                        <a:t>HR </a:t>
                      </a:r>
                    </a:p>
                  </a:txBody>
                  <a:tcPr/>
                </a:tc>
                <a:tc>
                  <a:txBody>
                    <a:bodyPr/>
                    <a:lstStyle/>
                    <a:p>
                      <a:r>
                        <a:rPr lang="en-US" dirty="0"/>
                        <a:t>HR staff per total employees</a:t>
                      </a:r>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r>
                        <a:rPr lang="en-US" dirty="0"/>
                        <a:t>Absenteeism rate</a:t>
                      </a: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r>
                        <a:rPr lang="en-US" dirty="0"/>
                        <a:t>Training hours per employee</a:t>
                      </a:r>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r>
                        <a:rPr lang="en-US" dirty="0"/>
                        <a:t>Employee cost to hire and retain</a:t>
                      </a:r>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r>
                        <a:rPr lang="en-US" dirty="0"/>
                        <a:t>Health costs per employee</a:t>
                      </a:r>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r>
                        <a:rPr lang="en-US" dirty="0"/>
                        <a:t>Lost time accidents</a:t>
                      </a:r>
                    </a:p>
                  </a:txBody>
                  <a:tcPr/>
                </a:tc>
                <a:extLst>
                  <a:ext uri="{0D108BD9-81ED-4DB2-BD59-A6C34878D82A}">
                    <a16:rowId xmlns:a16="http://schemas.microsoft.com/office/drawing/2014/main" val="10006"/>
                  </a:ext>
                </a:extLst>
              </a:tr>
              <a:tr h="370840">
                <a:tc>
                  <a:txBody>
                    <a:bodyPr/>
                    <a:lstStyle/>
                    <a:p>
                      <a:endParaRPr lang="en-US" dirty="0"/>
                    </a:p>
                  </a:txBody>
                  <a:tcPr/>
                </a:tc>
                <a:tc>
                  <a:txBody>
                    <a:bodyPr/>
                    <a:lstStyle/>
                    <a:p>
                      <a:r>
                        <a:rPr lang="en-US" dirty="0"/>
                        <a:t>Disability costs</a:t>
                      </a:r>
                    </a:p>
                  </a:txBody>
                  <a:tcPr/>
                </a:tc>
                <a:extLst>
                  <a:ext uri="{0D108BD9-81ED-4DB2-BD59-A6C34878D82A}">
                    <a16:rowId xmlns:a16="http://schemas.microsoft.com/office/drawing/2014/main" val="10007"/>
                  </a:ext>
                </a:extLst>
              </a:tr>
              <a:tr h="370840">
                <a:tc>
                  <a:txBody>
                    <a:bodyPr/>
                    <a:lstStyle/>
                    <a:p>
                      <a:endParaRPr lang="en-US" dirty="0"/>
                    </a:p>
                  </a:txBody>
                  <a:tcPr/>
                </a:tc>
                <a:tc>
                  <a:txBody>
                    <a:bodyPr/>
                    <a:lstStyle/>
                    <a:p>
                      <a:r>
                        <a:rPr lang="en-US" dirty="0"/>
                        <a:t>HS&amp;E</a:t>
                      </a:r>
                    </a:p>
                  </a:txBody>
                  <a:tcPr/>
                </a:tc>
                <a:extLst>
                  <a:ext uri="{0D108BD9-81ED-4DB2-BD59-A6C34878D82A}">
                    <a16:rowId xmlns:a16="http://schemas.microsoft.com/office/drawing/2014/main" val="10008"/>
                  </a:ext>
                </a:extLst>
              </a:tr>
              <a:tr h="370840">
                <a:tc>
                  <a:txBody>
                    <a:bodyPr/>
                    <a:lstStyle/>
                    <a:p>
                      <a:r>
                        <a:rPr lang="en-US" dirty="0"/>
                        <a:t>IT</a:t>
                      </a:r>
                    </a:p>
                  </a:txBody>
                  <a:tcPr/>
                </a:tc>
                <a:tc>
                  <a:txBody>
                    <a:bodyPr/>
                    <a:lstStyle/>
                    <a:p>
                      <a:r>
                        <a:rPr lang="en-US" dirty="0"/>
                        <a:t>System Capacity</a:t>
                      </a:r>
                    </a:p>
                  </a:txBody>
                  <a:tcPr/>
                </a:tc>
                <a:extLst>
                  <a:ext uri="{0D108BD9-81ED-4DB2-BD59-A6C34878D82A}">
                    <a16:rowId xmlns:a16="http://schemas.microsoft.com/office/drawing/2014/main" val="10009"/>
                  </a:ext>
                </a:extLst>
              </a:tr>
              <a:tr h="370840">
                <a:tc>
                  <a:txBody>
                    <a:bodyPr/>
                    <a:lstStyle/>
                    <a:p>
                      <a:endParaRPr lang="en-US" dirty="0"/>
                    </a:p>
                  </a:txBody>
                  <a:tcPr/>
                </a:tc>
                <a:tc>
                  <a:txBody>
                    <a:bodyPr/>
                    <a:lstStyle/>
                    <a:p>
                      <a:r>
                        <a:rPr lang="en-US" dirty="0"/>
                        <a:t>System Incidents</a:t>
                      </a:r>
                    </a:p>
                  </a:txBody>
                  <a:tcPr/>
                </a:tc>
                <a:extLst>
                  <a:ext uri="{0D108BD9-81ED-4DB2-BD59-A6C34878D82A}">
                    <a16:rowId xmlns:a16="http://schemas.microsoft.com/office/drawing/2014/main" val="10010"/>
                  </a:ext>
                </a:extLst>
              </a:tr>
              <a:tr h="370840">
                <a:tc>
                  <a:txBody>
                    <a:bodyPr/>
                    <a:lstStyle/>
                    <a:p>
                      <a:endParaRPr lang="en-US" dirty="0"/>
                    </a:p>
                  </a:txBody>
                  <a:tcPr/>
                </a:tc>
                <a:tc>
                  <a:txBody>
                    <a:bodyPr/>
                    <a:lstStyle/>
                    <a:p>
                      <a:r>
                        <a:rPr lang="en-US" dirty="0"/>
                        <a:t>Outage Durations</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57254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123440" y="375919"/>
          <a:ext cx="8128000" cy="5933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Functional Area</a:t>
                      </a:r>
                    </a:p>
                  </a:txBody>
                  <a:tcPr/>
                </a:tc>
                <a:tc>
                  <a:txBody>
                    <a:bodyPr/>
                    <a:lstStyle/>
                    <a:p>
                      <a:pPr algn="ctr"/>
                      <a:r>
                        <a:rPr lang="en-US" dirty="0"/>
                        <a:t>Problem Category</a:t>
                      </a:r>
                    </a:p>
                  </a:txBody>
                  <a:tcPr/>
                </a:tc>
                <a:extLst>
                  <a:ext uri="{0D108BD9-81ED-4DB2-BD59-A6C34878D82A}">
                    <a16:rowId xmlns:a16="http://schemas.microsoft.com/office/drawing/2014/main" val="10000"/>
                  </a:ext>
                </a:extLst>
              </a:tr>
              <a:tr h="370840">
                <a:tc>
                  <a:txBody>
                    <a:bodyPr/>
                    <a:lstStyle/>
                    <a:p>
                      <a:r>
                        <a:rPr lang="en-US" dirty="0"/>
                        <a:t>R&amp;D</a:t>
                      </a:r>
                    </a:p>
                  </a:txBody>
                  <a:tcPr/>
                </a:tc>
                <a:tc>
                  <a:txBody>
                    <a:bodyPr/>
                    <a:lstStyle/>
                    <a:p>
                      <a:r>
                        <a:rPr lang="en-US" dirty="0"/>
                        <a:t>Worker hours per project</a:t>
                      </a:r>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r>
                        <a:rPr lang="en-US" dirty="0"/>
                        <a:t>New products per year</a:t>
                      </a: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r>
                        <a:rPr lang="en-US" dirty="0"/>
                        <a:t>Current projects</a:t>
                      </a:r>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r>
                        <a:rPr lang="en-US" dirty="0"/>
                        <a:t>Project cycle</a:t>
                      </a:r>
                      <a:r>
                        <a:rPr lang="en-US" baseline="0" dirty="0"/>
                        <a:t> time</a:t>
                      </a:r>
                      <a:endParaRPr lang="en-US" dirty="0"/>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r>
                        <a:rPr lang="en-US" dirty="0"/>
                        <a:t>Projects waiting</a:t>
                      </a:r>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r>
                        <a:rPr lang="en-US" dirty="0"/>
                        <a:t>Engineering changes per year</a:t>
                      </a:r>
                    </a:p>
                  </a:txBody>
                  <a:tcPr/>
                </a:tc>
                <a:extLst>
                  <a:ext uri="{0D108BD9-81ED-4DB2-BD59-A6C34878D82A}">
                    <a16:rowId xmlns:a16="http://schemas.microsoft.com/office/drawing/2014/main" val="10006"/>
                  </a:ext>
                </a:extLst>
              </a:tr>
              <a:tr h="370840">
                <a:tc>
                  <a:txBody>
                    <a:bodyPr/>
                    <a:lstStyle/>
                    <a:p>
                      <a:r>
                        <a:rPr lang="en-US" dirty="0"/>
                        <a:t>Distribution</a:t>
                      </a:r>
                    </a:p>
                  </a:txBody>
                  <a:tcPr/>
                </a:tc>
                <a:tc>
                  <a:txBody>
                    <a:bodyPr/>
                    <a:lstStyle/>
                    <a:p>
                      <a:r>
                        <a:rPr lang="en-US" dirty="0"/>
                        <a:t>Number of shipments</a:t>
                      </a:r>
                    </a:p>
                  </a:txBody>
                  <a:tcPr/>
                </a:tc>
                <a:extLst>
                  <a:ext uri="{0D108BD9-81ED-4DB2-BD59-A6C34878D82A}">
                    <a16:rowId xmlns:a16="http://schemas.microsoft.com/office/drawing/2014/main" val="10007"/>
                  </a:ext>
                </a:extLst>
              </a:tr>
              <a:tr h="370840">
                <a:tc>
                  <a:txBody>
                    <a:bodyPr/>
                    <a:lstStyle/>
                    <a:p>
                      <a:endParaRPr lang="en-US" dirty="0"/>
                    </a:p>
                  </a:txBody>
                  <a:tcPr/>
                </a:tc>
                <a:tc>
                  <a:txBody>
                    <a:bodyPr/>
                    <a:lstStyle/>
                    <a:p>
                      <a:r>
                        <a:rPr lang="en-US" dirty="0"/>
                        <a:t>Freight charges (inbound and outbound)</a:t>
                      </a:r>
                    </a:p>
                  </a:txBody>
                  <a:tcPr/>
                </a:tc>
                <a:extLst>
                  <a:ext uri="{0D108BD9-81ED-4DB2-BD59-A6C34878D82A}">
                    <a16:rowId xmlns:a16="http://schemas.microsoft.com/office/drawing/2014/main" val="10008"/>
                  </a:ext>
                </a:extLst>
              </a:tr>
              <a:tr h="370840">
                <a:tc>
                  <a:txBody>
                    <a:bodyPr/>
                    <a:lstStyle/>
                    <a:p>
                      <a:endParaRPr lang="en-US" dirty="0"/>
                    </a:p>
                  </a:txBody>
                  <a:tcPr/>
                </a:tc>
                <a:tc>
                  <a:txBody>
                    <a:bodyPr/>
                    <a:lstStyle/>
                    <a:p>
                      <a:r>
                        <a:rPr lang="en-US" dirty="0"/>
                        <a:t>Inventory investment and turns</a:t>
                      </a:r>
                    </a:p>
                  </a:txBody>
                  <a:tcPr/>
                </a:tc>
                <a:extLst>
                  <a:ext uri="{0D108BD9-81ED-4DB2-BD59-A6C34878D82A}">
                    <a16:rowId xmlns:a16="http://schemas.microsoft.com/office/drawing/2014/main" val="10009"/>
                  </a:ext>
                </a:extLst>
              </a:tr>
              <a:tr h="370840">
                <a:tc>
                  <a:txBody>
                    <a:bodyPr/>
                    <a:lstStyle/>
                    <a:p>
                      <a:endParaRPr lang="en-US" dirty="0"/>
                    </a:p>
                  </a:txBody>
                  <a:tcPr/>
                </a:tc>
                <a:tc>
                  <a:txBody>
                    <a:bodyPr/>
                    <a:lstStyle/>
                    <a:p>
                      <a:r>
                        <a:rPr lang="en-US" dirty="0"/>
                        <a:t>Excess and obsolete inventory</a:t>
                      </a:r>
                    </a:p>
                  </a:txBody>
                  <a:tcPr/>
                </a:tc>
                <a:extLst>
                  <a:ext uri="{0D108BD9-81ED-4DB2-BD59-A6C34878D82A}">
                    <a16:rowId xmlns:a16="http://schemas.microsoft.com/office/drawing/2014/main" val="10010"/>
                  </a:ext>
                </a:extLst>
              </a:tr>
              <a:tr h="370840">
                <a:tc>
                  <a:txBody>
                    <a:bodyPr/>
                    <a:lstStyle/>
                    <a:p>
                      <a:endParaRPr lang="en-US" dirty="0"/>
                    </a:p>
                  </a:txBody>
                  <a:tcPr/>
                </a:tc>
                <a:tc>
                  <a:txBody>
                    <a:bodyPr/>
                    <a:lstStyle/>
                    <a:p>
                      <a:r>
                        <a:rPr lang="en-US" dirty="0"/>
                        <a:t>Shortages</a:t>
                      </a:r>
                    </a:p>
                  </a:txBody>
                  <a:tcPr/>
                </a:tc>
                <a:extLst>
                  <a:ext uri="{0D108BD9-81ED-4DB2-BD59-A6C34878D82A}">
                    <a16:rowId xmlns:a16="http://schemas.microsoft.com/office/drawing/2014/main" val="10011"/>
                  </a:ext>
                </a:extLst>
              </a:tr>
              <a:tr h="370840">
                <a:tc>
                  <a:txBody>
                    <a:bodyPr/>
                    <a:lstStyle/>
                    <a:p>
                      <a:endParaRPr lang="en-US" dirty="0"/>
                    </a:p>
                  </a:txBody>
                  <a:tcPr/>
                </a:tc>
                <a:tc>
                  <a:txBody>
                    <a:bodyPr/>
                    <a:lstStyle/>
                    <a:p>
                      <a:r>
                        <a:rPr lang="en-US" dirty="0"/>
                        <a:t>Premium freight costs</a:t>
                      </a:r>
                    </a:p>
                  </a:txBody>
                  <a:tcPr/>
                </a:tc>
                <a:extLst>
                  <a:ext uri="{0D108BD9-81ED-4DB2-BD59-A6C34878D82A}">
                    <a16:rowId xmlns:a16="http://schemas.microsoft.com/office/drawing/2014/main" val="10012"/>
                  </a:ext>
                </a:extLst>
              </a:tr>
              <a:tr h="370840">
                <a:tc>
                  <a:txBody>
                    <a:bodyPr/>
                    <a:lstStyle/>
                    <a:p>
                      <a:endParaRPr lang="en-US" dirty="0"/>
                    </a:p>
                  </a:txBody>
                  <a:tcPr/>
                </a:tc>
                <a:tc>
                  <a:txBody>
                    <a:bodyPr/>
                    <a:lstStyle/>
                    <a:p>
                      <a:r>
                        <a:rPr lang="en-US" dirty="0"/>
                        <a:t>Returned product</a:t>
                      </a:r>
                    </a:p>
                  </a:txBody>
                  <a:tcPr/>
                </a:tc>
                <a:extLst>
                  <a:ext uri="{0D108BD9-81ED-4DB2-BD59-A6C34878D82A}">
                    <a16:rowId xmlns:a16="http://schemas.microsoft.com/office/drawing/2014/main" val="10013"/>
                  </a:ext>
                </a:extLst>
              </a:tr>
              <a:tr h="370840">
                <a:tc>
                  <a:txBody>
                    <a:bodyPr/>
                    <a:lstStyle/>
                    <a:p>
                      <a:endParaRPr lang="en-US" dirty="0"/>
                    </a:p>
                  </a:txBody>
                  <a:tcPr/>
                </a:tc>
                <a:tc>
                  <a:txBody>
                    <a:bodyPr/>
                    <a:lstStyle/>
                    <a:p>
                      <a:r>
                        <a:rPr lang="en-US" dirty="0"/>
                        <a:t>Product transfer between facilities</a:t>
                      </a:r>
                    </a:p>
                  </a:txBody>
                  <a:tcPr/>
                </a:tc>
                <a:extLst>
                  <a:ext uri="{0D108BD9-81ED-4DB2-BD59-A6C34878D82A}">
                    <a16:rowId xmlns:a16="http://schemas.microsoft.com/office/drawing/2014/main" val="10014"/>
                  </a:ext>
                </a:extLst>
              </a:tr>
              <a:tr h="370840">
                <a:tc>
                  <a:txBody>
                    <a:bodyPr/>
                    <a:lstStyle/>
                    <a:p>
                      <a:endParaRPr lang="en-US" dirty="0"/>
                    </a:p>
                  </a:txBody>
                  <a:tcPr/>
                </a:tc>
                <a:tc>
                  <a:txBody>
                    <a:bodyPr/>
                    <a:lstStyle/>
                    <a:p>
                      <a:r>
                        <a:rPr lang="en-US" dirty="0"/>
                        <a:t>On time delivery</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55071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DBF0DB9-545D-40C8-A2F9-C41D9DD9C8F5}"/>
              </a:ext>
            </a:extLst>
          </p:cNvPr>
          <p:cNvSpPr/>
          <p:nvPr/>
        </p:nvSpPr>
        <p:spPr>
          <a:xfrm>
            <a:off x="642771" y="4143375"/>
            <a:ext cx="971717" cy="2085975"/>
          </a:xfrm>
          <a:custGeom>
            <a:avLst/>
            <a:gdLst>
              <a:gd name="connsiteX0" fmla="*/ 971717 w 971717"/>
              <a:gd name="connsiteY0" fmla="*/ 0 h 2085975"/>
              <a:gd name="connsiteX1" fmla="*/ 671679 w 971717"/>
              <a:gd name="connsiteY1" fmla="*/ 14288 h 2085975"/>
              <a:gd name="connsiteX2" fmla="*/ 557379 w 971717"/>
              <a:gd name="connsiteY2" fmla="*/ 85725 h 2085975"/>
              <a:gd name="connsiteX3" fmla="*/ 500229 w 971717"/>
              <a:gd name="connsiteY3" fmla="*/ 114300 h 2085975"/>
              <a:gd name="connsiteX4" fmla="*/ 471654 w 971717"/>
              <a:gd name="connsiteY4" fmla="*/ 157163 h 2085975"/>
              <a:gd name="connsiteX5" fmla="*/ 385929 w 971717"/>
              <a:gd name="connsiteY5" fmla="*/ 228600 h 2085975"/>
              <a:gd name="connsiteX6" fmla="*/ 357354 w 971717"/>
              <a:gd name="connsiteY6" fmla="*/ 271463 h 2085975"/>
              <a:gd name="connsiteX7" fmla="*/ 343067 w 971717"/>
              <a:gd name="connsiteY7" fmla="*/ 314325 h 2085975"/>
              <a:gd name="connsiteX8" fmla="*/ 300204 w 971717"/>
              <a:gd name="connsiteY8" fmla="*/ 357188 h 2085975"/>
              <a:gd name="connsiteX9" fmla="*/ 257342 w 971717"/>
              <a:gd name="connsiteY9" fmla="*/ 457200 h 2085975"/>
              <a:gd name="connsiteX10" fmla="*/ 200192 w 971717"/>
              <a:gd name="connsiteY10" fmla="*/ 571500 h 2085975"/>
              <a:gd name="connsiteX11" fmla="*/ 171617 w 971717"/>
              <a:gd name="connsiteY11" fmla="*/ 671513 h 2085975"/>
              <a:gd name="connsiteX12" fmla="*/ 157329 w 971717"/>
              <a:gd name="connsiteY12" fmla="*/ 714375 h 2085975"/>
              <a:gd name="connsiteX13" fmla="*/ 143042 w 971717"/>
              <a:gd name="connsiteY13" fmla="*/ 1085850 h 2085975"/>
              <a:gd name="connsiteX14" fmla="*/ 114467 w 971717"/>
              <a:gd name="connsiteY14" fmla="*/ 1500188 h 2085975"/>
              <a:gd name="connsiteX15" fmla="*/ 100179 w 971717"/>
              <a:gd name="connsiteY15" fmla="*/ 1971675 h 2085975"/>
              <a:gd name="connsiteX16" fmla="*/ 57317 w 971717"/>
              <a:gd name="connsiteY16" fmla="*/ 1943100 h 2085975"/>
              <a:gd name="connsiteX17" fmla="*/ 43029 w 971717"/>
              <a:gd name="connsiteY17" fmla="*/ 1885950 h 2085975"/>
              <a:gd name="connsiteX18" fmla="*/ 14454 w 971717"/>
              <a:gd name="connsiteY18" fmla="*/ 1843088 h 2085975"/>
              <a:gd name="connsiteX19" fmla="*/ 167 w 971717"/>
              <a:gd name="connsiteY19" fmla="*/ 1885950 h 2085975"/>
              <a:gd name="connsiteX20" fmla="*/ 28742 w 971717"/>
              <a:gd name="connsiteY20" fmla="*/ 1971675 h 2085975"/>
              <a:gd name="connsiteX21" fmla="*/ 71604 w 971717"/>
              <a:gd name="connsiteY21" fmla="*/ 2057400 h 2085975"/>
              <a:gd name="connsiteX22" fmla="*/ 114467 w 971717"/>
              <a:gd name="connsiteY22" fmla="*/ 2085975 h 2085975"/>
              <a:gd name="connsiteX23" fmla="*/ 214479 w 971717"/>
              <a:gd name="connsiteY23" fmla="*/ 2057400 h 2085975"/>
              <a:gd name="connsiteX24" fmla="*/ 257342 w 971717"/>
              <a:gd name="connsiteY24" fmla="*/ 2028825 h 2085975"/>
              <a:gd name="connsiteX25" fmla="*/ 285917 w 971717"/>
              <a:gd name="connsiteY25" fmla="*/ 1985963 h 2085975"/>
              <a:gd name="connsiteX26" fmla="*/ 157329 w 971717"/>
              <a:gd name="connsiteY26" fmla="*/ 1928813 h 208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1717" h="2085975">
                <a:moveTo>
                  <a:pt x="971717" y="0"/>
                </a:moveTo>
                <a:cubicBezTo>
                  <a:pt x="871704" y="4763"/>
                  <a:pt x="771092" y="2358"/>
                  <a:pt x="671679" y="14288"/>
                </a:cubicBezTo>
                <a:cubicBezTo>
                  <a:pt x="635837" y="18589"/>
                  <a:pt x="583933" y="69129"/>
                  <a:pt x="557379" y="85725"/>
                </a:cubicBezTo>
                <a:cubicBezTo>
                  <a:pt x="539318" y="97013"/>
                  <a:pt x="519279" y="104775"/>
                  <a:pt x="500229" y="114300"/>
                </a:cubicBezTo>
                <a:cubicBezTo>
                  <a:pt x="490704" y="128588"/>
                  <a:pt x="482647" y="143971"/>
                  <a:pt x="471654" y="157163"/>
                </a:cubicBezTo>
                <a:cubicBezTo>
                  <a:pt x="437277" y="198416"/>
                  <a:pt x="428074" y="200504"/>
                  <a:pt x="385929" y="228600"/>
                </a:cubicBezTo>
                <a:cubicBezTo>
                  <a:pt x="376404" y="242888"/>
                  <a:pt x="365033" y="256104"/>
                  <a:pt x="357354" y="271463"/>
                </a:cubicBezTo>
                <a:cubicBezTo>
                  <a:pt x="350619" y="284933"/>
                  <a:pt x="351421" y="301794"/>
                  <a:pt x="343067" y="314325"/>
                </a:cubicBezTo>
                <a:cubicBezTo>
                  <a:pt x="331859" y="331137"/>
                  <a:pt x="311948" y="340746"/>
                  <a:pt x="300204" y="357188"/>
                </a:cubicBezTo>
                <a:cubicBezTo>
                  <a:pt x="273795" y="394161"/>
                  <a:pt x="272070" y="417924"/>
                  <a:pt x="257342" y="457200"/>
                </a:cubicBezTo>
                <a:cubicBezTo>
                  <a:pt x="183186" y="654951"/>
                  <a:pt x="269241" y="433403"/>
                  <a:pt x="200192" y="571500"/>
                </a:cubicBezTo>
                <a:cubicBezTo>
                  <a:pt x="188771" y="594342"/>
                  <a:pt x="177722" y="650144"/>
                  <a:pt x="171617" y="671513"/>
                </a:cubicBezTo>
                <a:cubicBezTo>
                  <a:pt x="167480" y="685994"/>
                  <a:pt x="162092" y="700088"/>
                  <a:pt x="157329" y="714375"/>
                </a:cubicBezTo>
                <a:cubicBezTo>
                  <a:pt x="152567" y="838200"/>
                  <a:pt x="148799" y="962067"/>
                  <a:pt x="143042" y="1085850"/>
                </a:cubicBezTo>
                <a:cubicBezTo>
                  <a:pt x="133751" y="1285608"/>
                  <a:pt x="129574" y="1318894"/>
                  <a:pt x="114467" y="1500188"/>
                </a:cubicBezTo>
                <a:cubicBezTo>
                  <a:pt x="109704" y="1657350"/>
                  <a:pt x="120301" y="1815733"/>
                  <a:pt x="100179" y="1971675"/>
                </a:cubicBezTo>
                <a:cubicBezTo>
                  <a:pt x="97982" y="1988705"/>
                  <a:pt x="66842" y="1957387"/>
                  <a:pt x="57317" y="1943100"/>
                </a:cubicBezTo>
                <a:cubicBezTo>
                  <a:pt x="46425" y="1926762"/>
                  <a:pt x="50764" y="1903999"/>
                  <a:pt x="43029" y="1885950"/>
                </a:cubicBezTo>
                <a:cubicBezTo>
                  <a:pt x="36265" y="1870167"/>
                  <a:pt x="23979" y="1857375"/>
                  <a:pt x="14454" y="1843088"/>
                </a:cubicBezTo>
                <a:cubicBezTo>
                  <a:pt x="9692" y="1857375"/>
                  <a:pt x="-1496" y="1870982"/>
                  <a:pt x="167" y="1885950"/>
                </a:cubicBezTo>
                <a:cubicBezTo>
                  <a:pt x="3493" y="1915886"/>
                  <a:pt x="19217" y="1943100"/>
                  <a:pt x="28742" y="1971675"/>
                </a:cubicBezTo>
                <a:cubicBezTo>
                  <a:pt x="40363" y="2006538"/>
                  <a:pt x="43906" y="2029702"/>
                  <a:pt x="71604" y="2057400"/>
                </a:cubicBezTo>
                <a:cubicBezTo>
                  <a:pt x="83746" y="2069542"/>
                  <a:pt x="100179" y="2076450"/>
                  <a:pt x="114467" y="2085975"/>
                </a:cubicBezTo>
                <a:cubicBezTo>
                  <a:pt x="132784" y="2081396"/>
                  <a:pt x="193977" y="2067651"/>
                  <a:pt x="214479" y="2057400"/>
                </a:cubicBezTo>
                <a:cubicBezTo>
                  <a:pt x="229838" y="2049721"/>
                  <a:pt x="243054" y="2038350"/>
                  <a:pt x="257342" y="2028825"/>
                </a:cubicBezTo>
                <a:cubicBezTo>
                  <a:pt x="266867" y="2014538"/>
                  <a:pt x="283489" y="2002962"/>
                  <a:pt x="285917" y="1985963"/>
                </a:cubicBezTo>
                <a:cubicBezTo>
                  <a:pt x="299361" y="1891851"/>
                  <a:pt x="219527" y="1928813"/>
                  <a:pt x="157329" y="19288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E4B42CB-62CA-42F4-BAA4-25053A8132CD}"/>
              </a:ext>
            </a:extLst>
          </p:cNvPr>
          <p:cNvSpPr txBox="1"/>
          <p:nvPr/>
        </p:nvSpPr>
        <p:spPr>
          <a:xfrm>
            <a:off x="357188" y="6229350"/>
            <a:ext cx="6203100" cy="646331"/>
          </a:xfrm>
          <a:prstGeom prst="rect">
            <a:avLst/>
          </a:prstGeom>
          <a:noFill/>
        </p:spPr>
        <p:txBody>
          <a:bodyPr wrap="square" rtlCol="0">
            <a:spAutoFit/>
          </a:bodyPr>
          <a:lstStyle/>
          <a:p>
            <a:r>
              <a:rPr lang="en-US" dirty="0"/>
              <a:t>The final project will be due by Sunday, May 24</a:t>
            </a:r>
            <a:r>
              <a:rPr lang="en-US" baseline="30000" dirty="0"/>
              <a:t>th</a:t>
            </a:r>
            <a:r>
              <a:rPr lang="en-US" dirty="0"/>
              <a:t> at 8:00 PM  (the evening before Memorial Day).</a:t>
            </a:r>
          </a:p>
        </p:txBody>
      </p:sp>
      <p:pic>
        <p:nvPicPr>
          <p:cNvPr id="2" name="Picture 1">
            <a:extLst>
              <a:ext uri="{FF2B5EF4-FFF2-40B4-BE49-F238E27FC236}">
                <a16:creationId xmlns:a16="http://schemas.microsoft.com/office/drawing/2014/main" id="{CB12D50D-F6AE-46D8-AFD0-4DDDE09AE6B2}"/>
              </a:ext>
            </a:extLst>
          </p:cNvPr>
          <p:cNvPicPr>
            <a:picLocks noChangeAspect="1"/>
          </p:cNvPicPr>
          <p:nvPr/>
        </p:nvPicPr>
        <p:blipFill>
          <a:blip r:embed="rId2"/>
          <a:stretch>
            <a:fillRect/>
          </a:stretch>
        </p:blipFill>
        <p:spPr>
          <a:xfrm>
            <a:off x="1614488" y="775603"/>
            <a:ext cx="10215562" cy="4728222"/>
          </a:xfrm>
          <a:prstGeom prst="rect">
            <a:avLst/>
          </a:prstGeom>
        </p:spPr>
      </p:pic>
    </p:spTree>
    <p:extLst>
      <p:ext uri="{BB962C8B-B14F-4D97-AF65-F5344CB8AC3E}">
        <p14:creationId xmlns:p14="http://schemas.microsoft.com/office/powerpoint/2010/main" val="1675393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32000" y="719666"/>
          <a:ext cx="8128000" cy="5191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Functional Area</a:t>
                      </a:r>
                    </a:p>
                  </a:txBody>
                  <a:tcPr/>
                </a:tc>
                <a:tc>
                  <a:txBody>
                    <a:bodyPr/>
                    <a:lstStyle/>
                    <a:p>
                      <a:pPr algn="ctr"/>
                      <a:r>
                        <a:rPr lang="en-US" dirty="0"/>
                        <a:t>Problem Category</a:t>
                      </a:r>
                    </a:p>
                  </a:txBody>
                  <a:tcPr/>
                </a:tc>
                <a:extLst>
                  <a:ext uri="{0D108BD9-81ED-4DB2-BD59-A6C34878D82A}">
                    <a16:rowId xmlns:a16="http://schemas.microsoft.com/office/drawing/2014/main" val="10000"/>
                  </a:ext>
                </a:extLst>
              </a:tr>
              <a:tr h="370840">
                <a:tc>
                  <a:txBody>
                    <a:bodyPr/>
                    <a:lstStyle/>
                    <a:p>
                      <a:r>
                        <a:rPr lang="en-US" dirty="0"/>
                        <a:t>Marketing and Sales</a:t>
                      </a:r>
                    </a:p>
                  </a:txBody>
                  <a:tcPr/>
                </a:tc>
                <a:tc>
                  <a:txBody>
                    <a:bodyPr/>
                    <a:lstStyle/>
                    <a:p>
                      <a:r>
                        <a:rPr lang="en-US" dirty="0"/>
                        <a:t>Sales dollars per sales person</a:t>
                      </a:r>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r>
                        <a:rPr lang="en-US" dirty="0"/>
                        <a:t>Turnover per customer</a:t>
                      </a: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r>
                        <a:rPr lang="en-US" dirty="0"/>
                        <a:t>Marketing cost per dollar sales</a:t>
                      </a:r>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r>
                        <a:rPr lang="en-US" dirty="0"/>
                        <a:t>Percentage of sales closed</a:t>
                      </a:r>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r>
                        <a:rPr lang="en-US" dirty="0"/>
                        <a:t>Quote to actual project cost</a:t>
                      </a:r>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r>
                        <a:rPr lang="en-US" dirty="0"/>
                        <a:t>Order changes</a:t>
                      </a:r>
                    </a:p>
                  </a:txBody>
                  <a:tcPr/>
                </a:tc>
                <a:extLst>
                  <a:ext uri="{0D108BD9-81ED-4DB2-BD59-A6C34878D82A}">
                    <a16:rowId xmlns:a16="http://schemas.microsoft.com/office/drawing/2014/main" val="10006"/>
                  </a:ext>
                </a:extLst>
              </a:tr>
              <a:tr h="370840">
                <a:tc>
                  <a:txBody>
                    <a:bodyPr/>
                    <a:lstStyle/>
                    <a:p>
                      <a:endParaRPr lang="en-US" dirty="0"/>
                    </a:p>
                  </a:txBody>
                  <a:tcPr/>
                </a:tc>
                <a:tc>
                  <a:txBody>
                    <a:bodyPr/>
                    <a:lstStyle/>
                    <a:p>
                      <a:r>
                        <a:rPr lang="en-US" dirty="0"/>
                        <a:t>Sales policies and procedures</a:t>
                      </a:r>
                    </a:p>
                  </a:txBody>
                  <a:tcPr/>
                </a:tc>
                <a:extLst>
                  <a:ext uri="{0D108BD9-81ED-4DB2-BD59-A6C34878D82A}">
                    <a16:rowId xmlns:a16="http://schemas.microsoft.com/office/drawing/2014/main" val="10007"/>
                  </a:ext>
                </a:extLst>
              </a:tr>
              <a:tr h="370840">
                <a:tc>
                  <a:txBody>
                    <a:bodyPr/>
                    <a:lstStyle/>
                    <a:p>
                      <a:r>
                        <a:rPr lang="en-US" dirty="0"/>
                        <a:t>Operations</a:t>
                      </a:r>
                    </a:p>
                  </a:txBody>
                  <a:tcPr/>
                </a:tc>
                <a:tc>
                  <a:txBody>
                    <a:bodyPr/>
                    <a:lstStyle/>
                    <a:p>
                      <a:r>
                        <a:rPr lang="en-US" dirty="0"/>
                        <a:t>Lead Times</a:t>
                      </a:r>
                    </a:p>
                  </a:txBody>
                  <a:tcPr/>
                </a:tc>
                <a:extLst>
                  <a:ext uri="{0D108BD9-81ED-4DB2-BD59-A6C34878D82A}">
                    <a16:rowId xmlns:a16="http://schemas.microsoft.com/office/drawing/2014/main" val="10008"/>
                  </a:ext>
                </a:extLst>
              </a:tr>
              <a:tr h="370840">
                <a:tc>
                  <a:txBody>
                    <a:bodyPr/>
                    <a:lstStyle/>
                    <a:p>
                      <a:endParaRPr lang="en-US" dirty="0"/>
                    </a:p>
                  </a:txBody>
                  <a:tcPr/>
                </a:tc>
                <a:tc>
                  <a:txBody>
                    <a:bodyPr/>
                    <a:lstStyle/>
                    <a:p>
                      <a:r>
                        <a:rPr lang="en-US" dirty="0"/>
                        <a:t>Late Orders (on time delivery)</a:t>
                      </a:r>
                    </a:p>
                  </a:txBody>
                  <a:tcPr/>
                </a:tc>
                <a:extLst>
                  <a:ext uri="{0D108BD9-81ED-4DB2-BD59-A6C34878D82A}">
                    <a16:rowId xmlns:a16="http://schemas.microsoft.com/office/drawing/2014/main" val="10009"/>
                  </a:ext>
                </a:extLst>
              </a:tr>
              <a:tr h="370840">
                <a:tc>
                  <a:txBody>
                    <a:bodyPr/>
                    <a:lstStyle/>
                    <a:p>
                      <a:endParaRPr lang="en-US" dirty="0"/>
                    </a:p>
                  </a:txBody>
                  <a:tcPr/>
                </a:tc>
                <a:tc>
                  <a:txBody>
                    <a:bodyPr/>
                    <a:lstStyle/>
                    <a:p>
                      <a:r>
                        <a:rPr lang="en-US" dirty="0"/>
                        <a:t>Average cycle time per order</a:t>
                      </a:r>
                    </a:p>
                  </a:txBody>
                  <a:tcPr/>
                </a:tc>
                <a:extLst>
                  <a:ext uri="{0D108BD9-81ED-4DB2-BD59-A6C34878D82A}">
                    <a16:rowId xmlns:a16="http://schemas.microsoft.com/office/drawing/2014/main" val="10010"/>
                  </a:ext>
                </a:extLst>
              </a:tr>
              <a:tr h="370840">
                <a:tc>
                  <a:txBody>
                    <a:bodyPr/>
                    <a:lstStyle/>
                    <a:p>
                      <a:endParaRPr lang="en-US" dirty="0"/>
                    </a:p>
                  </a:txBody>
                  <a:tcPr/>
                </a:tc>
                <a:tc>
                  <a:txBody>
                    <a:bodyPr/>
                    <a:lstStyle/>
                    <a:p>
                      <a:r>
                        <a:rPr lang="en-US" dirty="0"/>
                        <a:t>Scrap</a:t>
                      </a:r>
                    </a:p>
                  </a:txBody>
                  <a:tcPr/>
                </a:tc>
                <a:extLst>
                  <a:ext uri="{0D108BD9-81ED-4DB2-BD59-A6C34878D82A}">
                    <a16:rowId xmlns:a16="http://schemas.microsoft.com/office/drawing/2014/main" val="10011"/>
                  </a:ext>
                </a:extLst>
              </a:tr>
              <a:tr h="370840">
                <a:tc>
                  <a:txBody>
                    <a:bodyPr/>
                    <a:lstStyle/>
                    <a:p>
                      <a:endParaRPr lang="en-US" dirty="0"/>
                    </a:p>
                  </a:txBody>
                  <a:tcPr/>
                </a:tc>
                <a:tc>
                  <a:txBody>
                    <a:bodyPr/>
                    <a:lstStyle/>
                    <a:p>
                      <a:r>
                        <a:rPr lang="en-US" dirty="0"/>
                        <a:t>Rework</a:t>
                      </a:r>
                    </a:p>
                  </a:txBody>
                  <a:tcPr/>
                </a:tc>
                <a:extLst>
                  <a:ext uri="{0D108BD9-81ED-4DB2-BD59-A6C34878D82A}">
                    <a16:rowId xmlns:a16="http://schemas.microsoft.com/office/drawing/2014/main" val="10012"/>
                  </a:ext>
                </a:extLst>
              </a:tr>
              <a:tr h="370840">
                <a:tc>
                  <a:txBody>
                    <a:bodyPr/>
                    <a:lstStyle/>
                    <a:p>
                      <a:endParaRPr lang="en-US" dirty="0"/>
                    </a:p>
                  </a:txBody>
                  <a:tcPr/>
                </a:tc>
                <a:tc>
                  <a:txBody>
                    <a:bodyPr/>
                    <a:lstStyle/>
                    <a:p>
                      <a:r>
                        <a:rPr lang="en-US" dirty="0"/>
                        <a:t>Emergency maintenance</a:t>
                      </a:r>
                    </a:p>
                  </a:txBody>
                  <a:tcPr/>
                </a:tc>
                <a:extLst>
                  <a:ext uri="{0D108BD9-81ED-4DB2-BD59-A6C34878D82A}">
                    <a16:rowId xmlns:a16="http://schemas.microsoft.com/office/drawing/2014/main" val="10013"/>
                  </a:ext>
                </a:extLst>
              </a:tr>
            </a:tbl>
          </a:graphicData>
        </a:graphic>
      </p:graphicFrame>
      <p:sp>
        <p:nvSpPr>
          <p:cNvPr id="4" name="Arrow: Right 3"/>
          <p:cNvSpPr/>
          <p:nvPr/>
        </p:nvSpPr>
        <p:spPr>
          <a:xfrm rot="19919770">
            <a:off x="4784428" y="4186440"/>
            <a:ext cx="948012" cy="2501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746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646CB-AEBA-4DE3-81DC-DD6AA315575F}"/>
              </a:ext>
            </a:extLst>
          </p:cNvPr>
          <p:cNvSpPr txBox="1"/>
          <p:nvPr/>
        </p:nvSpPr>
        <p:spPr>
          <a:xfrm>
            <a:off x="231354" y="716096"/>
            <a:ext cx="2533880" cy="646331"/>
          </a:xfrm>
          <a:prstGeom prst="rect">
            <a:avLst/>
          </a:prstGeom>
          <a:noFill/>
        </p:spPr>
        <p:txBody>
          <a:bodyPr wrap="square" rtlCol="0">
            <a:spAutoFit/>
          </a:bodyPr>
          <a:lstStyle/>
          <a:p>
            <a:r>
              <a:rPr lang="en-US" dirty="0"/>
              <a:t>These files have been updated this week.</a:t>
            </a:r>
          </a:p>
        </p:txBody>
      </p:sp>
      <p:pic>
        <p:nvPicPr>
          <p:cNvPr id="2" name="Picture 1">
            <a:extLst>
              <a:ext uri="{FF2B5EF4-FFF2-40B4-BE49-F238E27FC236}">
                <a16:creationId xmlns:a16="http://schemas.microsoft.com/office/drawing/2014/main" id="{A33AE262-0F0C-46E9-8089-B5DC2C36A503}"/>
              </a:ext>
            </a:extLst>
          </p:cNvPr>
          <p:cNvPicPr>
            <a:picLocks noChangeAspect="1"/>
          </p:cNvPicPr>
          <p:nvPr/>
        </p:nvPicPr>
        <p:blipFill>
          <a:blip r:embed="rId2"/>
          <a:stretch>
            <a:fillRect/>
          </a:stretch>
        </p:blipFill>
        <p:spPr>
          <a:xfrm>
            <a:off x="3144513" y="0"/>
            <a:ext cx="5902973" cy="6858000"/>
          </a:xfrm>
          <a:prstGeom prst="rect">
            <a:avLst/>
          </a:prstGeom>
        </p:spPr>
      </p:pic>
    </p:spTree>
    <p:extLst>
      <p:ext uri="{BB962C8B-B14F-4D97-AF65-F5344CB8AC3E}">
        <p14:creationId xmlns:p14="http://schemas.microsoft.com/office/powerpoint/2010/main" val="194028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6EF32-1375-435A-B21F-CB762C06362A}"/>
              </a:ext>
            </a:extLst>
          </p:cNvPr>
          <p:cNvPicPr>
            <a:picLocks noChangeAspect="1"/>
          </p:cNvPicPr>
          <p:nvPr/>
        </p:nvPicPr>
        <p:blipFill>
          <a:blip r:embed="rId2"/>
          <a:stretch>
            <a:fillRect/>
          </a:stretch>
        </p:blipFill>
        <p:spPr>
          <a:xfrm>
            <a:off x="1750001" y="828675"/>
            <a:ext cx="7388805" cy="5225761"/>
          </a:xfrm>
          <a:prstGeom prst="rect">
            <a:avLst/>
          </a:prstGeom>
        </p:spPr>
      </p:pic>
    </p:spTree>
    <p:extLst>
      <p:ext uri="{BB962C8B-B14F-4D97-AF65-F5344CB8AC3E}">
        <p14:creationId xmlns:p14="http://schemas.microsoft.com/office/powerpoint/2010/main" val="132650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3531" y="1103169"/>
            <a:ext cx="1866900" cy="369332"/>
          </a:xfrm>
          <a:prstGeom prst="rect">
            <a:avLst/>
          </a:prstGeom>
          <a:noFill/>
        </p:spPr>
        <p:txBody>
          <a:bodyPr wrap="square" rtlCol="0">
            <a:spAutoFit/>
          </a:bodyPr>
          <a:lstStyle/>
          <a:p>
            <a:r>
              <a:rPr lang="en-US" dirty="0"/>
              <a:t>This Week</a:t>
            </a:r>
          </a:p>
        </p:txBody>
      </p:sp>
      <p:sp>
        <p:nvSpPr>
          <p:cNvPr id="4" name="TextBox 3">
            <a:extLst>
              <a:ext uri="{FF2B5EF4-FFF2-40B4-BE49-F238E27FC236}">
                <a16:creationId xmlns:a16="http://schemas.microsoft.com/office/drawing/2014/main" id="{4C15ED16-E433-4778-9497-2BE34DEBB714}"/>
              </a:ext>
            </a:extLst>
          </p:cNvPr>
          <p:cNvSpPr txBox="1"/>
          <p:nvPr/>
        </p:nvSpPr>
        <p:spPr>
          <a:xfrm>
            <a:off x="10041935" y="4739268"/>
            <a:ext cx="1432670" cy="390293"/>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C02121D1-7788-4CC1-9ACA-123C850E4C06}"/>
              </a:ext>
            </a:extLst>
          </p:cNvPr>
          <p:cNvPicPr>
            <a:picLocks noChangeAspect="1"/>
          </p:cNvPicPr>
          <p:nvPr/>
        </p:nvPicPr>
        <p:blipFill>
          <a:blip r:embed="rId2"/>
          <a:stretch>
            <a:fillRect/>
          </a:stretch>
        </p:blipFill>
        <p:spPr>
          <a:xfrm>
            <a:off x="3548053" y="522021"/>
            <a:ext cx="8080416" cy="5813957"/>
          </a:xfrm>
          <a:prstGeom prst="rect">
            <a:avLst/>
          </a:prstGeom>
        </p:spPr>
      </p:pic>
    </p:spTree>
    <p:extLst>
      <p:ext uri="{BB962C8B-B14F-4D97-AF65-F5344CB8AC3E}">
        <p14:creationId xmlns:p14="http://schemas.microsoft.com/office/powerpoint/2010/main" val="116437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2128</TotalTime>
  <Words>2233</Words>
  <Application>Microsoft Office PowerPoint</Application>
  <PresentationFormat>Widescreen</PresentationFormat>
  <Paragraphs>506</Paragraphs>
  <Slides>60</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Calibri Light</vt:lpstr>
      <vt:lpstr>Rubik</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150</cp:revision>
  <dcterms:created xsi:type="dcterms:W3CDTF">2016-12-02T22:11:05Z</dcterms:created>
  <dcterms:modified xsi:type="dcterms:W3CDTF">2020-03-10T17:51:45Z</dcterms:modified>
</cp:coreProperties>
</file>